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Lst>
  <p:sldSz cy="5143500" cx="9144000"/>
  <p:notesSz cx="6858000" cy="9144000"/>
  <p:embeddedFontLst>
    <p:embeddedFont>
      <p:font typeface="Roboto Thin"/>
      <p:regular r:id="rId51"/>
      <p:bold r:id="rId52"/>
      <p:italic r:id="rId53"/>
      <p:boldItalic r:id="rId54"/>
    </p:embeddedFont>
    <p:embeddedFont>
      <p:font typeface="Roboto"/>
      <p:regular r:id="rId55"/>
      <p:bold r:id="rId56"/>
      <p:italic r:id="rId57"/>
      <p:boldItalic r:id="rId58"/>
    </p:embeddedFont>
    <p:embeddedFont>
      <p:font typeface="Roboto Medium"/>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edium-boldItalic.fntdata"/><Relationship Id="rId61" Type="http://schemas.openxmlformats.org/officeDocument/2006/relationships/font" Target="fonts/RobotoMedium-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obotoMedium-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Thin-regular.fntdata"/><Relationship Id="rId50" Type="http://schemas.openxmlformats.org/officeDocument/2006/relationships/slide" Target="slides/slide45.xml"/><Relationship Id="rId53" Type="http://schemas.openxmlformats.org/officeDocument/2006/relationships/font" Target="fonts/RobotoThin-italic.fntdata"/><Relationship Id="rId52" Type="http://schemas.openxmlformats.org/officeDocument/2006/relationships/font" Target="fonts/RobotoThin-bold.fntdata"/><Relationship Id="rId11" Type="http://schemas.openxmlformats.org/officeDocument/2006/relationships/slide" Target="slides/slide6.xml"/><Relationship Id="rId55" Type="http://schemas.openxmlformats.org/officeDocument/2006/relationships/font" Target="fonts/Roboto-regular.fntdata"/><Relationship Id="rId10" Type="http://schemas.openxmlformats.org/officeDocument/2006/relationships/slide" Target="slides/slide5.xml"/><Relationship Id="rId54" Type="http://schemas.openxmlformats.org/officeDocument/2006/relationships/font" Target="fonts/RobotoThin-boldItalic.fntdata"/><Relationship Id="rId13" Type="http://schemas.openxmlformats.org/officeDocument/2006/relationships/slide" Target="slides/slide8.xml"/><Relationship Id="rId57" Type="http://schemas.openxmlformats.org/officeDocument/2006/relationships/font" Target="fonts/Roboto-italic.fntdata"/><Relationship Id="rId12" Type="http://schemas.openxmlformats.org/officeDocument/2006/relationships/slide" Target="slides/slide7.xml"/><Relationship Id="rId56" Type="http://schemas.openxmlformats.org/officeDocument/2006/relationships/font" Target="fonts/Roboto-bold.fntdata"/><Relationship Id="rId15" Type="http://schemas.openxmlformats.org/officeDocument/2006/relationships/slide" Target="slides/slide10.xml"/><Relationship Id="rId59" Type="http://schemas.openxmlformats.org/officeDocument/2006/relationships/font" Target="fonts/RobotoMedium-regular.fntdata"/><Relationship Id="rId14" Type="http://schemas.openxmlformats.org/officeDocument/2006/relationships/slide" Target="slides/slide9.xml"/><Relationship Id="rId58" Type="http://schemas.openxmlformats.org/officeDocument/2006/relationships/font" Target="fonts/Robo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gif>
</file>

<file path=ppt/media/image11.gif>
</file>

<file path=ppt/media/image12.png>
</file>

<file path=ppt/media/image2.png>
</file>

<file path=ppt/media/image3.png>
</file>

<file path=ppt/media/image4.png>
</file>

<file path=ppt/media/image5.png>
</file>

<file path=ppt/media/image6.gif>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4863b2c58b_9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4863b2c58b_9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47cfd15c5c_4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47cfd15c5c_4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465f516584_0_1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465f516584_0_1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465f516584_0_1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465f516584_0_1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Part I</a:t>
            </a:r>
            <a:endParaRPr/>
          </a:p>
          <a:p>
            <a:pPr indent="0" lvl="0" marL="0" rtl="0" algn="l">
              <a:spcBef>
                <a:spcPts val="0"/>
              </a:spcBef>
              <a:spcAft>
                <a:spcPts val="0"/>
              </a:spcAft>
              <a:buNone/>
            </a:pPr>
            <a:r>
              <a:rPr lang="en"/>
              <a:t># Let’s make a sample </a:t>
            </a:r>
            <a:r>
              <a:rPr lang="en"/>
              <a:t>directory </a:t>
            </a:r>
            <a:endParaRPr/>
          </a:p>
          <a:p>
            <a:pPr indent="0" lvl="0" marL="0" rtl="0" algn="l">
              <a:spcBef>
                <a:spcPts val="0"/>
              </a:spcBef>
              <a:spcAft>
                <a:spcPts val="0"/>
              </a:spcAft>
              <a:buNone/>
            </a:pPr>
            <a:r>
              <a:rPr lang="en"/>
              <a:t>mkdir example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Where am I though?</a:t>
            </a:r>
            <a:endParaRPr/>
          </a:p>
          <a:p>
            <a:pPr indent="0" lvl="0" marL="0" rtl="0" algn="l">
              <a:spcBef>
                <a:spcPts val="0"/>
              </a:spcBef>
              <a:spcAft>
                <a:spcPts val="0"/>
              </a:spcAft>
              <a:buNone/>
            </a:pPr>
            <a:r>
              <a:rPr lang="en"/>
              <a:t>wd</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 We can chain commands too. Let’s make a new file in our new directory</a:t>
            </a:r>
            <a:endParaRPr>
              <a:solidFill>
                <a:schemeClr val="dk1"/>
              </a:solidFill>
            </a:endParaRPr>
          </a:p>
          <a:p>
            <a:pPr indent="0" lvl="0" marL="0" rtl="0" algn="l">
              <a:spcBef>
                <a:spcPts val="0"/>
              </a:spcBef>
              <a:spcAft>
                <a:spcPts val="0"/>
              </a:spcAft>
              <a:buNone/>
            </a:pPr>
            <a:r>
              <a:rPr lang="en"/>
              <a:t>cd example &amp;&amp; pwd &amp;&amp; touch newfile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Let’s see what we made</a:t>
            </a:r>
            <a:endParaRPr/>
          </a:p>
          <a:p>
            <a:pPr indent="0" lvl="0" marL="0" rtl="0" algn="l">
              <a:spcBef>
                <a:spcPts val="0"/>
              </a:spcBef>
              <a:spcAft>
                <a:spcPts val="0"/>
              </a:spcAft>
              <a:buNone/>
            </a:pPr>
            <a:r>
              <a:rPr lang="en"/>
              <a:t>ls</a:t>
            </a:r>
            <a:endParaRPr/>
          </a:p>
          <a:p>
            <a:pPr indent="0" lvl="0" marL="0" rtl="0" algn="l">
              <a:spcBef>
                <a:spcPts val="0"/>
              </a:spcBef>
              <a:spcAft>
                <a:spcPts val="0"/>
              </a:spcAft>
              <a:buNone/>
            </a:pPr>
            <a:r>
              <a:rPr lang="en"/>
              <a:t>clear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Print some text to screen with tail. Then send it into to our new file.</a:t>
            </a:r>
            <a:endParaRPr/>
          </a:p>
          <a:p>
            <a:pPr indent="0" lvl="0" marL="0" rtl="0" algn="l">
              <a:spcBef>
                <a:spcPts val="0"/>
              </a:spcBef>
              <a:spcAft>
                <a:spcPts val="0"/>
              </a:spcAft>
              <a:buNone/>
            </a:pPr>
            <a:r>
              <a:rPr lang="en"/>
              <a:t>tail cicero.txt</a:t>
            </a:r>
            <a:endParaRPr/>
          </a:p>
          <a:p>
            <a:pPr indent="0" lvl="0" marL="0" rtl="0" algn="l">
              <a:spcBef>
                <a:spcPts val="0"/>
              </a:spcBef>
              <a:spcAft>
                <a:spcPts val="0"/>
              </a:spcAft>
              <a:buNone/>
            </a:pPr>
            <a:r>
              <a:rPr lang="en"/>
              <a:t>tail cicero.txt</a:t>
            </a:r>
            <a:endParaRPr/>
          </a:p>
          <a:p>
            <a:pPr indent="0" lvl="0" marL="0" rtl="0" algn="l">
              <a:spcBef>
                <a:spcPts val="0"/>
              </a:spcBef>
              <a:spcAft>
                <a:spcPts val="0"/>
              </a:spcAft>
              <a:buNone/>
            </a:pPr>
            <a:r>
              <a:rPr lang="en"/>
              <a:t>tail ../cicero.txt &gt; newfile  </a:t>
            </a:r>
            <a:endParaRPr/>
          </a:p>
          <a:p>
            <a:pPr indent="0" lvl="0" marL="0" rtl="0" algn="l">
              <a:spcBef>
                <a:spcPts val="0"/>
              </a:spcBef>
              <a:spcAft>
                <a:spcPts val="0"/>
              </a:spcAft>
              <a:buNone/>
            </a:pPr>
            <a:r>
              <a:rPr lang="en"/>
              <a:t>clear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In bash ./ means the current directly. It also can be a shorthand for the source command</a:t>
            </a:r>
            <a:endParaRPr/>
          </a:p>
          <a:p>
            <a:pPr indent="0" lvl="0" marL="0" rtl="0" algn="l">
              <a:spcBef>
                <a:spcPts val="0"/>
              </a:spcBef>
              <a:spcAft>
                <a:spcPts val="0"/>
              </a:spcAft>
              <a:buNone/>
            </a:pPr>
            <a:r>
              <a:rPr lang="en"/>
              <a:t># OR it can be used to hide files like .bashrc. They’re not truly hidden you just need to ask to see them.</a:t>
            </a:r>
            <a:endParaRPr/>
          </a:p>
          <a:p>
            <a:pPr indent="0" lvl="0" marL="0" rtl="0" algn="l">
              <a:spcBef>
                <a:spcPts val="0"/>
              </a:spcBef>
              <a:spcAft>
                <a:spcPts val="0"/>
              </a:spcAft>
              <a:buNone/>
            </a:pPr>
            <a:r>
              <a:rPr lang="en"/>
              <a:t>.# ./ refers to the directory above the current directory. ~/ refers  to home and / refers to the root of</a:t>
            </a:r>
            <a:endParaRPr/>
          </a:p>
          <a:p>
            <a:pPr indent="0" lvl="0" marL="0" rtl="0" algn="l">
              <a:spcBef>
                <a:spcPts val="0"/>
              </a:spcBef>
              <a:spcAft>
                <a:spcPts val="0"/>
              </a:spcAft>
              <a:buNone/>
            </a:pPr>
            <a:r>
              <a:rPr lang="en"/>
              <a:t># the filesystem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echo $HOME </a:t>
            </a:r>
            <a:endParaRPr/>
          </a:p>
          <a:p>
            <a:pPr indent="0" lvl="0" marL="0" rtl="0" algn="l">
              <a:spcBef>
                <a:spcPts val="0"/>
              </a:spcBef>
              <a:spcAft>
                <a:spcPts val="0"/>
              </a:spcAft>
              <a:buNone/>
            </a:pPr>
            <a:r>
              <a:rPr lang="en"/>
              <a:t>cd ~/</a:t>
            </a:r>
            <a:endParaRPr/>
          </a:p>
          <a:p>
            <a:pPr indent="0" lvl="0" marL="0" rtl="0" algn="l">
              <a:spcBef>
                <a:spcPts val="0"/>
              </a:spcBef>
              <a:spcAft>
                <a:spcPts val="0"/>
              </a:spcAft>
              <a:buNone/>
            </a:pPr>
            <a:r>
              <a:rPr lang="en"/>
              <a:t>pwd</a:t>
            </a:r>
            <a:endParaRPr/>
          </a:p>
          <a:p>
            <a:pPr indent="0" lvl="0" marL="0" rtl="0" algn="l">
              <a:spcBef>
                <a:spcPts val="0"/>
              </a:spcBef>
              <a:spcAft>
                <a:spcPts val="0"/>
              </a:spcAft>
              <a:buNone/>
            </a:pPr>
            <a:r>
              <a:rPr lang="en"/>
              <a:t>cd /</a:t>
            </a:r>
            <a:endParaRPr/>
          </a:p>
          <a:p>
            <a:pPr indent="0" lvl="0" marL="0" rtl="0" algn="l">
              <a:spcBef>
                <a:spcPts val="0"/>
              </a:spcBef>
              <a:spcAft>
                <a:spcPts val="0"/>
              </a:spcAft>
              <a:buNone/>
            </a:pPr>
            <a:r>
              <a:rPr lang="en"/>
              <a:t>pwd</a:t>
            </a:r>
            <a:endParaRPr/>
          </a:p>
          <a:p>
            <a:pPr indent="0" lvl="0" marL="0" rtl="0" algn="l">
              <a:spcBef>
                <a:spcPts val="0"/>
              </a:spcBef>
              <a:spcAft>
                <a:spcPts val="0"/>
              </a:spcAft>
              <a:buNone/>
            </a:pPr>
            <a:r>
              <a:rPr lang="en"/>
              <a:t>ls</a:t>
            </a:r>
            <a:endParaRPr/>
          </a:p>
          <a:p>
            <a:pPr indent="0" lvl="0" marL="0" rtl="0" algn="l">
              <a:spcBef>
                <a:spcPts val="0"/>
              </a:spcBef>
              <a:spcAft>
                <a:spcPts val="0"/>
              </a:spcAft>
              <a:buNone/>
            </a:pPr>
            <a:r>
              <a:rPr lang="en"/>
              <a:t>cd ~/example</a:t>
            </a:r>
            <a:endParaRPr/>
          </a:p>
          <a:p>
            <a:pPr indent="0" lvl="0" marL="0" rtl="0" algn="l">
              <a:spcBef>
                <a:spcPts val="0"/>
              </a:spcBef>
              <a:spcAft>
                <a:spcPts val="0"/>
              </a:spcAft>
              <a:buNone/>
            </a:pPr>
            <a:r>
              <a:rPr lang="en"/>
              <a:t>ls</a:t>
            </a:r>
            <a:endParaRPr/>
          </a:p>
          <a:p>
            <a:pPr indent="0" lvl="0" marL="0" rtl="0" algn="l">
              <a:spcBef>
                <a:spcPts val="0"/>
              </a:spcBef>
              <a:spcAft>
                <a:spcPts val="0"/>
              </a:spcAft>
              <a:buNone/>
            </a:pPr>
            <a:r>
              <a:rPr lang="en"/>
              <a:t>clear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Move the file, copy the file, and remove the original.</a:t>
            </a:r>
            <a:endParaRPr/>
          </a:p>
          <a:p>
            <a:pPr indent="0" lvl="0" marL="0" rtl="0" algn="l">
              <a:spcBef>
                <a:spcPts val="0"/>
              </a:spcBef>
              <a:spcAft>
                <a:spcPts val="0"/>
              </a:spcAft>
              <a:buNone/>
            </a:pPr>
            <a:r>
              <a:rPr lang="en"/>
              <a:t>mv newfile cicero.txt</a:t>
            </a:r>
            <a:endParaRPr/>
          </a:p>
          <a:p>
            <a:pPr indent="0" lvl="0" marL="0" rtl="0" algn="l">
              <a:spcBef>
                <a:spcPts val="0"/>
              </a:spcBef>
              <a:spcAft>
                <a:spcPts val="0"/>
              </a:spcAft>
              <a:buNone/>
            </a:pPr>
            <a:r>
              <a:rPr lang="en"/>
              <a:t>cp cicero.txt final.txt</a:t>
            </a:r>
            <a:endParaRPr/>
          </a:p>
          <a:p>
            <a:pPr indent="0" lvl="0" marL="0" rtl="0" algn="l">
              <a:spcBef>
                <a:spcPts val="0"/>
              </a:spcBef>
              <a:spcAft>
                <a:spcPts val="0"/>
              </a:spcAft>
              <a:buNone/>
            </a:pPr>
            <a:r>
              <a:rPr lang="en"/>
              <a:t>rm cicero.txt </a:t>
            </a:r>
            <a:endParaRPr/>
          </a:p>
          <a:p>
            <a:pPr indent="0" lvl="0" marL="0" rtl="0" algn="l">
              <a:spcBef>
                <a:spcPts val="0"/>
              </a:spcBef>
              <a:spcAft>
                <a:spcPts val="0"/>
              </a:spcAft>
              <a:buNone/>
            </a:pPr>
            <a:r>
              <a:rPr lang="en"/>
              <a:t>clear</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47aca067f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47aca067f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47aca067f7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47aca067f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47aca067f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47aca067f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47cfd15c5c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47cfd15c5c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4863b2c58b_9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4863b2c58b_9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47cfd15c5c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47cfd15c5c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480633f3a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480633f3a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47cfd15c5c_4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47cfd15c5c_4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47cfd15c5c_4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47cfd15c5c_4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480633f3a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480633f3a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480633f3a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480633f3a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47cfd15c5c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47cfd15c5c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482dc659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482dc659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4863b2c58b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4863b2c58b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4863b2c58b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4863b2c58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482dc6593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482dc6593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482dc6593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482dc6593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465f516584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465f51658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4b1e7b2e5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4b1e7b2e5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4863b2c58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4863b2c58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4863b2c58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4863b2c58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4863b2c58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4863b2c58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4863b2c58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4863b2c58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47cfd15c5c_4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47cfd15c5c_4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480633f3a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480633f3a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4863b2c58b_9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4863b2c58b_9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4863b2c58b_9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4863b2c58b_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4863b2c58b_9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4863b2c58b_9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465f516584_0_1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465f516584_0_1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4863b2c58b_9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4863b2c58b_9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4863b2c58b_9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4863b2c58b_9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4863b2c58b_9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4863b2c58b_9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47cfd15c5c_4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47cfd15c5c_4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47cfd15c5c_4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47cfd15c5c_4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4b3ba548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24b3ba548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465f516584_0_1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465f516584_0_1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4675c946b8_0_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4675c946b8_0_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465f516584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465f516584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465f516584_0_1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465f516584_0_1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465f516584_0_1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465f516584_0_1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dk1"/>
              </a:buClr>
              <a:buSzPts val="1800"/>
              <a:buChar char="●"/>
              <a:defRPr>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0"/>
              </a:spcBef>
              <a:spcAft>
                <a:spcPts val="0"/>
              </a:spcAft>
              <a:buClr>
                <a:schemeClr val="dk1"/>
              </a:buClr>
              <a:buSzPts val="1400"/>
              <a:buChar char="■"/>
              <a:defRPr>
                <a:solidFill>
                  <a:schemeClr val="dk1"/>
                </a:solidFill>
              </a:defRPr>
            </a:lvl3pPr>
            <a:lvl4pPr indent="-317500" lvl="3" marL="1828800" rtl="0">
              <a:spcBef>
                <a:spcPts val="0"/>
              </a:spcBef>
              <a:spcAft>
                <a:spcPts val="0"/>
              </a:spcAft>
              <a:buClr>
                <a:schemeClr val="dk1"/>
              </a:buClr>
              <a:buSzPts val="1400"/>
              <a:buChar char="●"/>
              <a:defRPr>
                <a:solidFill>
                  <a:schemeClr val="dk1"/>
                </a:solidFill>
              </a:defRPr>
            </a:lvl4pPr>
            <a:lvl5pPr indent="-317500" lvl="4" marL="2286000" rtl="0">
              <a:spcBef>
                <a:spcPts val="0"/>
              </a:spcBef>
              <a:spcAft>
                <a:spcPts val="0"/>
              </a:spcAft>
              <a:buClr>
                <a:schemeClr val="dk1"/>
              </a:buClr>
              <a:buSzPts val="1400"/>
              <a:buChar char="○"/>
              <a:defRPr>
                <a:solidFill>
                  <a:schemeClr val="dk1"/>
                </a:solidFill>
              </a:defRPr>
            </a:lvl5pPr>
            <a:lvl6pPr indent="-317500" lvl="5" marL="2743200" rtl="0">
              <a:spcBef>
                <a:spcPts val="0"/>
              </a:spcBef>
              <a:spcAft>
                <a:spcPts val="0"/>
              </a:spcAft>
              <a:buClr>
                <a:schemeClr val="dk1"/>
              </a:buClr>
              <a:buSzPts val="1400"/>
              <a:buChar char="■"/>
              <a:defRPr>
                <a:solidFill>
                  <a:schemeClr val="dk1"/>
                </a:solidFill>
              </a:defRPr>
            </a:lvl6pPr>
            <a:lvl7pPr indent="-317500" lvl="6" marL="3200400" rtl="0">
              <a:spcBef>
                <a:spcPts val="0"/>
              </a:spcBef>
              <a:spcAft>
                <a:spcPts val="0"/>
              </a:spcAft>
              <a:buClr>
                <a:schemeClr val="dk1"/>
              </a:buClr>
              <a:buSzPts val="1400"/>
              <a:buChar char="●"/>
              <a:defRPr>
                <a:solidFill>
                  <a:schemeClr val="dk1"/>
                </a:solidFill>
              </a:defRPr>
            </a:lvl7pPr>
            <a:lvl8pPr indent="-317500" lvl="7" marL="3657600" rtl="0">
              <a:spcBef>
                <a:spcPts val="0"/>
              </a:spcBef>
              <a:spcAft>
                <a:spcPts val="0"/>
              </a:spcAft>
              <a:buClr>
                <a:schemeClr val="dk1"/>
              </a:buClr>
              <a:buSzPts val="1400"/>
              <a:buChar char="○"/>
              <a:defRPr>
                <a:solidFill>
                  <a:schemeClr val="dk1"/>
                </a:solidFill>
              </a:defRPr>
            </a:lvl8pPr>
            <a:lvl9pPr indent="-317500" lvl="8" marL="4114800" rtl="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lt2"/>
              </a:buClr>
              <a:buSzPts val="1800"/>
              <a:buChar char="●"/>
              <a:defRPr sz="1800">
                <a:solidFill>
                  <a:schemeClr val="lt2"/>
                </a:solidFill>
              </a:defRPr>
            </a:lvl1pPr>
            <a:lvl2pPr indent="-317500" lvl="1" marL="914400" rtl="0">
              <a:lnSpc>
                <a:spcPct val="115000"/>
              </a:lnSpc>
              <a:spcBef>
                <a:spcPts val="0"/>
              </a:spcBef>
              <a:spcAft>
                <a:spcPts val="0"/>
              </a:spcAft>
              <a:buClr>
                <a:schemeClr val="lt2"/>
              </a:buClr>
              <a:buSzPts val="1400"/>
              <a:buChar char="○"/>
              <a:defRPr>
                <a:solidFill>
                  <a:schemeClr val="lt2"/>
                </a:solidFill>
              </a:defRPr>
            </a:lvl2pPr>
            <a:lvl3pPr indent="-317500" lvl="2" marL="1371600" rtl="0">
              <a:lnSpc>
                <a:spcPct val="115000"/>
              </a:lnSpc>
              <a:spcBef>
                <a:spcPts val="0"/>
              </a:spcBef>
              <a:spcAft>
                <a:spcPts val="0"/>
              </a:spcAft>
              <a:buClr>
                <a:schemeClr val="lt2"/>
              </a:buClr>
              <a:buSzPts val="1400"/>
              <a:buChar char="■"/>
              <a:defRPr>
                <a:solidFill>
                  <a:schemeClr val="lt2"/>
                </a:solidFill>
              </a:defRPr>
            </a:lvl3pPr>
            <a:lvl4pPr indent="-317500" lvl="3" marL="1828800" rtl="0">
              <a:lnSpc>
                <a:spcPct val="115000"/>
              </a:lnSpc>
              <a:spcBef>
                <a:spcPts val="0"/>
              </a:spcBef>
              <a:spcAft>
                <a:spcPts val="0"/>
              </a:spcAft>
              <a:buClr>
                <a:schemeClr val="lt2"/>
              </a:buClr>
              <a:buSzPts val="1400"/>
              <a:buChar char="●"/>
              <a:defRPr>
                <a:solidFill>
                  <a:schemeClr val="lt2"/>
                </a:solidFill>
              </a:defRPr>
            </a:lvl4pPr>
            <a:lvl5pPr indent="-317500" lvl="4" marL="2286000" rtl="0">
              <a:lnSpc>
                <a:spcPct val="115000"/>
              </a:lnSpc>
              <a:spcBef>
                <a:spcPts val="0"/>
              </a:spcBef>
              <a:spcAft>
                <a:spcPts val="0"/>
              </a:spcAft>
              <a:buClr>
                <a:schemeClr val="lt2"/>
              </a:buClr>
              <a:buSzPts val="1400"/>
              <a:buChar char="○"/>
              <a:defRPr>
                <a:solidFill>
                  <a:schemeClr val="lt2"/>
                </a:solidFill>
              </a:defRPr>
            </a:lvl5pPr>
            <a:lvl6pPr indent="-317500" lvl="5" marL="2743200" rtl="0">
              <a:lnSpc>
                <a:spcPct val="115000"/>
              </a:lnSpc>
              <a:spcBef>
                <a:spcPts val="0"/>
              </a:spcBef>
              <a:spcAft>
                <a:spcPts val="0"/>
              </a:spcAft>
              <a:buClr>
                <a:schemeClr val="lt2"/>
              </a:buClr>
              <a:buSzPts val="1400"/>
              <a:buChar char="■"/>
              <a:defRPr>
                <a:solidFill>
                  <a:schemeClr val="lt2"/>
                </a:solidFill>
              </a:defRPr>
            </a:lvl6pPr>
            <a:lvl7pPr indent="-317500" lvl="6" marL="3200400" rtl="0">
              <a:lnSpc>
                <a:spcPct val="115000"/>
              </a:lnSpc>
              <a:spcBef>
                <a:spcPts val="0"/>
              </a:spcBef>
              <a:spcAft>
                <a:spcPts val="0"/>
              </a:spcAft>
              <a:buClr>
                <a:schemeClr val="lt2"/>
              </a:buClr>
              <a:buSzPts val="1400"/>
              <a:buChar char="●"/>
              <a:defRPr>
                <a:solidFill>
                  <a:schemeClr val="lt2"/>
                </a:solidFill>
              </a:defRPr>
            </a:lvl7pPr>
            <a:lvl8pPr indent="-317500" lvl="7" marL="3657600" rtl="0">
              <a:lnSpc>
                <a:spcPct val="115000"/>
              </a:lnSpc>
              <a:spcBef>
                <a:spcPts val="0"/>
              </a:spcBef>
              <a:spcAft>
                <a:spcPts val="0"/>
              </a:spcAft>
              <a:buClr>
                <a:schemeClr val="lt2"/>
              </a:buClr>
              <a:buSzPts val="1400"/>
              <a:buChar char="○"/>
              <a:defRPr>
                <a:solidFill>
                  <a:schemeClr val="lt2"/>
                </a:solidFill>
              </a:defRPr>
            </a:lvl8pPr>
            <a:lvl9pPr indent="-317500" lvl="8" marL="4114800" rtl="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lt2"/>
                </a:solidFill>
              </a:defRPr>
            </a:lvl1pPr>
            <a:lvl2pPr lvl="1" rtl="0" algn="r">
              <a:buNone/>
              <a:defRPr sz="1000">
                <a:solidFill>
                  <a:schemeClr val="lt2"/>
                </a:solidFill>
              </a:defRPr>
            </a:lvl2pPr>
            <a:lvl3pPr lvl="2" rtl="0" algn="r">
              <a:buNone/>
              <a:defRPr sz="1000">
                <a:solidFill>
                  <a:schemeClr val="lt2"/>
                </a:solidFill>
              </a:defRPr>
            </a:lvl3pPr>
            <a:lvl4pPr lvl="3" rtl="0" algn="r">
              <a:buNone/>
              <a:defRPr sz="1000">
                <a:solidFill>
                  <a:schemeClr val="lt2"/>
                </a:solidFill>
              </a:defRPr>
            </a:lvl4pPr>
            <a:lvl5pPr lvl="4" rtl="0" algn="r">
              <a:buNone/>
              <a:defRPr sz="1000">
                <a:solidFill>
                  <a:schemeClr val="lt2"/>
                </a:solidFill>
              </a:defRPr>
            </a:lvl5pPr>
            <a:lvl6pPr lvl="5" rtl="0" algn="r">
              <a:buNone/>
              <a:defRPr sz="1000">
                <a:solidFill>
                  <a:schemeClr val="lt2"/>
                </a:solidFill>
              </a:defRPr>
            </a:lvl6pPr>
            <a:lvl7pPr lvl="6" rtl="0" algn="r">
              <a:buNone/>
              <a:defRPr sz="1000">
                <a:solidFill>
                  <a:schemeClr val="lt2"/>
                </a:solidFill>
              </a:defRPr>
            </a:lvl7pPr>
            <a:lvl8pPr lvl="7" rtl="0" algn="r">
              <a:buNone/>
              <a:defRPr sz="1000">
                <a:solidFill>
                  <a:schemeClr val="lt2"/>
                </a:solidFill>
              </a:defRPr>
            </a:lvl8pPr>
            <a:lvl9pPr lvl="8" rtl="0"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med" p14:dur="600">
        <p:fade/>
      </p:transition>
    </mc:Choice>
    <mc:Fallback>
      <p:transition spd="med">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9.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youtube.com/watch?v=sWbUDq4S6Y8"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0.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s://docs.github.com/en/authentication/connecting-to-github-with-ssh/generating-a-new-ssh-key-and-adding-it-to-the-ssh-agent" TargetMode="External"/><Relationship Id="rId4" Type="http://schemas.openxmlformats.org/officeDocument/2006/relationships/hyperlink" Target="https://docs.github.com/en/authentication/keeping-your-account-and-data-secure/creating-a-personal-access-token" TargetMode="External"/><Relationship Id="rId5" Type="http://schemas.openxmlformats.org/officeDocument/2006/relationships/hyperlink" Target="https://github.com/git-ecosystem/git-credential-manager#linux="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1.gi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 Id="rId3" Type="http://schemas.openxmlformats.org/officeDocument/2006/relationships/image" Target="../media/image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Introduction to Linux and Scripting</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Summer Program 2023</a:t>
            </a:r>
            <a:endParaRPr/>
          </a:p>
          <a:p>
            <a:pPr indent="0" lvl="0" marL="0" rtl="0" algn="ctr">
              <a:spcBef>
                <a:spcPts val="0"/>
              </a:spcBef>
              <a:spcAft>
                <a:spcPts val="0"/>
              </a:spcAft>
              <a:buNone/>
            </a:pPr>
            <a:r>
              <a:rPr lang="en"/>
              <a:t>Alexander Heide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Kernels, Operating Systems, and Distros. Oh My!</a:t>
            </a:r>
            <a:endParaRPr/>
          </a:p>
        </p:txBody>
      </p:sp>
      <p:pic>
        <p:nvPicPr>
          <p:cNvPr id="141" name="Google Shape;141;p22"/>
          <p:cNvPicPr preferRelativeResize="0"/>
          <p:nvPr/>
        </p:nvPicPr>
        <p:blipFill>
          <a:blip r:embed="rId3">
            <a:alphaModFix/>
          </a:blip>
          <a:stretch>
            <a:fillRect/>
          </a:stretch>
        </p:blipFill>
        <p:spPr>
          <a:xfrm>
            <a:off x="311700" y="1347625"/>
            <a:ext cx="4084800" cy="3063600"/>
          </a:xfrm>
          <a:prstGeom prst="rect">
            <a:avLst/>
          </a:prstGeom>
          <a:noFill/>
          <a:ln>
            <a:noFill/>
          </a:ln>
        </p:spPr>
      </p:pic>
      <p:pic>
        <p:nvPicPr>
          <p:cNvPr id="142" name="Google Shape;142;p22"/>
          <p:cNvPicPr preferRelativeResize="0"/>
          <p:nvPr/>
        </p:nvPicPr>
        <p:blipFill>
          <a:blip r:embed="rId4">
            <a:alphaModFix/>
          </a:blip>
          <a:stretch>
            <a:fillRect/>
          </a:stretch>
        </p:blipFill>
        <p:spPr>
          <a:xfrm>
            <a:off x="4783500" y="1347625"/>
            <a:ext cx="4048807" cy="30635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3"/>
          <p:cNvSpPr txBox="1"/>
          <p:nvPr>
            <p:ph type="title"/>
          </p:nvPr>
        </p:nvSpPr>
        <p:spPr>
          <a:xfrm>
            <a:off x="311700" y="2150850"/>
            <a:ext cx="85206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Key Components of Linux - The Filesystem and Shell</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Exploring the Filesystem Hierarchy Standard</a:t>
            </a:r>
            <a:endParaRPr/>
          </a:p>
        </p:txBody>
      </p:sp>
      <p:sp>
        <p:nvSpPr>
          <p:cNvPr id="153" name="Google Shape;153;p2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Not unique to Linux. The ancestor of the FHS is found in Unix. Adopted by many operating systems today</a:t>
            </a:r>
            <a:endParaRPr/>
          </a:p>
          <a:p>
            <a:pPr indent="0" lvl="0" marL="0" rtl="0" algn="l">
              <a:spcBef>
                <a:spcPts val="1200"/>
              </a:spcBef>
              <a:spcAft>
                <a:spcPts val="0"/>
              </a:spcAft>
              <a:buNone/>
            </a:pPr>
            <a:r>
              <a:rPr b="1" lang="en">
                <a:solidFill>
                  <a:schemeClr val="accent1"/>
                </a:solidFill>
              </a:rPr>
              <a:t>Everything in Linux is a file</a:t>
            </a:r>
            <a:r>
              <a:rPr lang="en"/>
              <a:t> - even directories and GPUs!</a:t>
            </a:r>
            <a:endParaRPr/>
          </a:p>
          <a:p>
            <a:pPr indent="0" lvl="0" marL="0" rtl="0" algn="l">
              <a:spcBef>
                <a:spcPts val="1200"/>
              </a:spcBef>
              <a:spcAft>
                <a:spcPts val="1200"/>
              </a:spcAft>
              <a:buNone/>
            </a:pPr>
            <a:r>
              <a:t/>
            </a:r>
            <a:endParaRPr sz="1000"/>
          </a:p>
        </p:txBody>
      </p:sp>
      <p:sp>
        <p:nvSpPr>
          <p:cNvPr id="154" name="Google Shape;154;p2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Establishes many common directories</a:t>
            </a:r>
            <a:endParaRPr sz="1600"/>
          </a:p>
          <a:p>
            <a:pPr indent="-304800" lvl="0" marL="457200" rtl="0" algn="l">
              <a:spcBef>
                <a:spcPts val="1200"/>
              </a:spcBef>
              <a:spcAft>
                <a:spcPts val="0"/>
              </a:spcAft>
              <a:buSzPts val="1200"/>
              <a:buChar char="●"/>
            </a:pPr>
            <a:r>
              <a:rPr lang="en" sz="1200"/>
              <a:t>/home - your area, no one else’s.</a:t>
            </a:r>
            <a:endParaRPr sz="1200"/>
          </a:p>
          <a:p>
            <a:pPr indent="-304800" lvl="0" marL="457200" rtl="0" algn="l">
              <a:spcBef>
                <a:spcPts val="0"/>
              </a:spcBef>
              <a:spcAft>
                <a:spcPts val="0"/>
              </a:spcAft>
              <a:buSzPts val="1200"/>
              <a:buChar char="●"/>
            </a:pPr>
            <a:r>
              <a:rPr lang="en" sz="1200"/>
              <a:t>/root - admin’s home</a:t>
            </a:r>
            <a:endParaRPr sz="1200"/>
          </a:p>
          <a:p>
            <a:pPr indent="-304800" lvl="0" marL="457200" rtl="0" algn="l">
              <a:spcBef>
                <a:spcPts val="0"/>
              </a:spcBef>
              <a:spcAft>
                <a:spcPts val="0"/>
              </a:spcAft>
              <a:buSzPts val="1200"/>
              <a:buChar char="●"/>
            </a:pPr>
            <a:r>
              <a:rPr lang="en" sz="1200">
                <a:solidFill>
                  <a:schemeClr val="accent1"/>
                </a:solidFill>
              </a:rPr>
              <a:t>/</a:t>
            </a:r>
            <a:r>
              <a:rPr b="1" lang="en" sz="1200">
                <a:solidFill>
                  <a:schemeClr val="accent1"/>
                </a:solidFill>
              </a:rPr>
              <a:t>bin</a:t>
            </a:r>
            <a:r>
              <a:rPr lang="en" sz="1200"/>
              <a:t> - system binaries (executables)</a:t>
            </a:r>
            <a:endParaRPr sz="1200"/>
          </a:p>
          <a:p>
            <a:pPr indent="-304800" lvl="0" marL="457200" rtl="0" algn="l">
              <a:spcBef>
                <a:spcPts val="0"/>
              </a:spcBef>
              <a:spcAft>
                <a:spcPts val="0"/>
              </a:spcAft>
              <a:buSzPts val="1200"/>
              <a:buChar char="●"/>
            </a:pPr>
            <a:r>
              <a:rPr lang="en" sz="1200">
                <a:solidFill>
                  <a:schemeClr val="accent1"/>
                </a:solidFill>
              </a:rPr>
              <a:t>/</a:t>
            </a:r>
            <a:r>
              <a:rPr b="1" lang="en" sz="1200">
                <a:solidFill>
                  <a:schemeClr val="accent1"/>
                </a:solidFill>
              </a:rPr>
              <a:t>lib</a:t>
            </a:r>
            <a:r>
              <a:rPr lang="en" sz="1200"/>
              <a:t> - system source code, headers, .so files</a:t>
            </a:r>
            <a:endParaRPr sz="1200"/>
          </a:p>
          <a:p>
            <a:pPr indent="-304800" lvl="0" marL="457200" rtl="0" algn="l">
              <a:spcBef>
                <a:spcPts val="0"/>
              </a:spcBef>
              <a:spcAft>
                <a:spcPts val="0"/>
              </a:spcAft>
              <a:buSzPts val="1200"/>
              <a:buChar char="●"/>
            </a:pPr>
            <a:r>
              <a:rPr lang="en" sz="1200">
                <a:solidFill>
                  <a:schemeClr val="accent1"/>
                </a:solidFill>
              </a:rPr>
              <a:t>/</a:t>
            </a:r>
            <a:r>
              <a:rPr b="1" lang="en" sz="1200">
                <a:solidFill>
                  <a:schemeClr val="accent1"/>
                </a:solidFill>
              </a:rPr>
              <a:t>etc</a:t>
            </a:r>
            <a:r>
              <a:rPr lang="en" sz="1200"/>
              <a:t> - system wide config files</a:t>
            </a:r>
            <a:endParaRPr sz="1200"/>
          </a:p>
          <a:p>
            <a:pPr indent="-304800" lvl="0" marL="457200" rtl="0" algn="l">
              <a:spcBef>
                <a:spcPts val="0"/>
              </a:spcBef>
              <a:spcAft>
                <a:spcPts val="0"/>
              </a:spcAft>
              <a:buSzPts val="1200"/>
              <a:buChar char="●"/>
            </a:pPr>
            <a:r>
              <a:rPr lang="en" sz="1200"/>
              <a:t>/sys - OS and kernel libraries</a:t>
            </a:r>
            <a:endParaRPr sz="1200"/>
          </a:p>
          <a:p>
            <a:pPr indent="-304800" lvl="0" marL="457200" rtl="0" algn="l">
              <a:spcBef>
                <a:spcPts val="0"/>
              </a:spcBef>
              <a:spcAft>
                <a:spcPts val="0"/>
              </a:spcAft>
              <a:buSzPts val="1200"/>
              <a:buChar char="●"/>
            </a:pPr>
            <a:r>
              <a:rPr lang="en" sz="1200">
                <a:solidFill>
                  <a:schemeClr val="accent1"/>
                </a:solidFill>
              </a:rPr>
              <a:t>/</a:t>
            </a:r>
            <a:r>
              <a:rPr b="1" lang="en" sz="1200">
                <a:solidFill>
                  <a:schemeClr val="accent1"/>
                </a:solidFill>
              </a:rPr>
              <a:t>opt</a:t>
            </a:r>
            <a:r>
              <a:rPr lang="en" sz="1200"/>
              <a:t> - optional (good install location)</a:t>
            </a:r>
            <a:endParaRPr sz="1200"/>
          </a:p>
          <a:p>
            <a:pPr indent="-304800" lvl="0" marL="457200" rtl="0" algn="l">
              <a:spcBef>
                <a:spcPts val="0"/>
              </a:spcBef>
              <a:spcAft>
                <a:spcPts val="0"/>
              </a:spcAft>
              <a:buSzPts val="1200"/>
              <a:buChar char="●"/>
            </a:pPr>
            <a:r>
              <a:rPr lang="en" sz="1200">
                <a:solidFill>
                  <a:schemeClr val="accent1"/>
                </a:solidFill>
              </a:rPr>
              <a:t>/</a:t>
            </a:r>
            <a:r>
              <a:rPr b="1" lang="en" sz="1200">
                <a:solidFill>
                  <a:schemeClr val="accent1"/>
                </a:solidFill>
              </a:rPr>
              <a:t>usr</a:t>
            </a:r>
            <a:r>
              <a:rPr lang="en" sz="1200"/>
              <a:t> - global user space for installing</a:t>
            </a:r>
            <a:endParaRPr sz="1200"/>
          </a:p>
          <a:p>
            <a:pPr indent="-304800" lvl="1" marL="914400" rtl="0" algn="l">
              <a:spcBef>
                <a:spcPts val="0"/>
              </a:spcBef>
              <a:spcAft>
                <a:spcPts val="0"/>
              </a:spcAft>
              <a:buSzPts val="1200"/>
              <a:buChar char="○"/>
            </a:pPr>
            <a:r>
              <a:rPr lang="en"/>
              <a:t>bin</a:t>
            </a:r>
            <a:endParaRPr/>
          </a:p>
          <a:p>
            <a:pPr indent="-304800" lvl="1" marL="914400" rtl="0" algn="l">
              <a:spcBef>
                <a:spcPts val="0"/>
              </a:spcBef>
              <a:spcAft>
                <a:spcPts val="0"/>
              </a:spcAft>
              <a:buSzPts val="1200"/>
              <a:buChar char="○"/>
            </a:pPr>
            <a:r>
              <a:rPr lang="en"/>
              <a:t>lib</a:t>
            </a:r>
            <a:endParaRPr/>
          </a:p>
          <a:p>
            <a:pPr indent="-304800" lvl="0" marL="457200" rtl="0" algn="l">
              <a:spcBef>
                <a:spcPts val="0"/>
              </a:spcBef>
              <a:spcAft>
                <a:spcPts val="0"/>
              </a:spcAft>
              <a:buSzPts val="1200"/>
              <a:buChar char="●"/>
            </a:pPr>
            <a:r>
              <a:rPr lang="en" sz="1200"/>
              <a:t>/dev - devices: hard drives, gpus, network adaptors</a:t>
            </a:r>
            <a:endParaRPr sz="1200"/>
          </a:p>
          <a:p>
            <a:pPr indent="-304800" lvl="0" marL="457200" rtl="0" algn="l">
              <a:spcBef>
                <a:spcPts val="0"/>
              </a:spcBef>
              <a:spcAft>
                <a:spcPts val="0"/>
              </a:spcAft>
              <a:buSzPts val="1200"/>
              <a:buChar char="●"/>
            </a:pPr>
            <a:r>
              <a:rPr lang="en" sz="1200"/>
              <a:t>…</a:t>
            </a:r>
            <a:endParaRPr sz="1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Shells in Linux - Some Basic Usage</a:t>
            </a:r>
            <a:endParaRPr/>
          </a:p>
        </p:txBody>
      </p:sp>
      <p:sp>
        <p:nvSpPr>
          <p:cNvPr id="160" name="Google Shape;160;p2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Shells are processes from which you can interact with the system and run your own applications. There are </a:t>
            </a:r>
            <a:r>
              <a:rPr b="1" lang="en">
                <a:solidFill>
                  <a:schemeClr val="accent1"/>
                </a:solidFill>
              </a:rPr>
              <a:t>login</a:t>
            </a:r>
            <a:r>
              <a:rPr lang="en">
                <a:solidFill>
                  <a:schemeClr val="accent1"/>
                </a:solidFill>
              </a:rPr>
              <a:t> shells</a:t>
            </a:r>
            <a:r>
              <a:rPr lang="en"/>
              <a:t> from which all of your processes (applications, commands, and other shells) are started. Every time you open a terminal you create a new and independent </a:t>
            </a:r>
            <a:r>
              <a:rPr b="1" lang="en">
                <a:solidFill>
                  <a:schemeClr val="accent1"/>
                </a:solidFill>
              </a:rPr>
              <a:t>interactive</a:t>
            </a:r>
            <a:r>
              <a:rPr lang="en">
                <a:solidFill>
                  <a:schemeClr val="accent1"/>
                </a:solidFill>
              </a:rPr>
              <a:t> shell</a:t>
            </a:r>
            <a:r>
              <a:rPr lang="en"/>
              <a:t>.</a:t>
            </a:r>
            <a:endParaRPr/>
          </a:p>
          <a:p>
            <a:pPr indent="0" lvl="0" marL="0" rtl="0" algn="l">
              <a:spcBef>
                <a:spcPts val="1200"/>
              </a:spcBef>
              <a:spcAft>
                <a:spcPts val="1200"/>
              </a:spcAft>
              <a:buNone/>
            </a:pPr>
            <a:r>
              <a:rPr lang="en"/>
              <a:t>There are many shells: </a:t>
            </a:r>
            <a:r>
              <a:rPr lang="en">
                <a:solidFill>
                  <a:schemeClr val="accent2"/>
                </a:solidFill>
              </a:rPr>
              <a:t>sh, bash, </a:t>
            </a:r>
            <a:r>
              <a:rPr lang="en">
                <a:solidFill>
                  <a:schemeClr val="accent2"/>
                </a:solidFill>
              </a:rPr>
              <a:t>zsh, </a:t>
            </a:r>
            <a:r>
              <a:rPr lang="en">
                <a:solidFill>
                  <a:schemeClr val="accent2"/>
                </a:solidFill>
              </a:rPr>
              <a:t>csh, tcsh, </a:t>
            </a:r>
            <a:r>
              <a:rPr lang="en">
                <a:solidFill>
                  <a:schemeClr val="accent2"/>
                </a:solidFill>
              </a:rPr>
              <a:t>fish</a:t>
            </a:r>
            <a:r>
              <a:rPr lang="en"/>
              <a:t>, etc…</a:t>
            </a:r>
            <a:endParaRPr/>
          </a:p>
        </p:txBody>
      </p:sp>
      <p:sp>
        <p:nvSpPr>
          <p:cNvPr id="161" name="Google Shape;161;p2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t>The next slide </a:t>
            </a:r>
            <a:r>
              <a:rPr lang="en"/>
              <a:t>demos some basic commands. </a:t>
            </a:r>
            <a:r>
              <a:rPr lang="en">
                <a:solidFill>
                  <a:schemeClr val="accent2"/>
                </a:solidFill>
              </a:rPr>
              <a:t>mkdir, cd, pwd, ls, echo, cat, tail, &gt; &gt;&gt; . .. ~ /,  mv, rm, </a:t>
            </a:r>
            <a:r>
              <a:rPr lang="en"/>
              <a:t>and</a:t>
            </a:r>
            <a:r>
              <a:rPr lang="en">
                <a:solidFill>
                  <a:schemeClr val="accent2"/>
                </a:solidFill>
              </a:rPr>
              <a:t> clear.</a:t>
            </a:r>
            <a:r>
              <a:rPr lang="en"/>
              <a:t>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We’ll make some directories and files. We’ll navigate to home and root with shortcuts. We’ll look at file cleanup and use some helpful options to improve our commands.</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solidFill>
                  <a:schemeClr val="accent1"/>
                </a:solidFill>
              </a:rPr>
              <a:t>To learn more you’ll need to become used to reading the help documentation for commands and online manuals!</a:t>
            </a:r>
            <a:endParaRPr>
              <a:solidFill>
                <a:schemeClr val="accent1"/>
              </a:solidFill>
            </a:endParaRPr>
          </a:p>
          <a:p>
            <a:pPr indent="0" lvl="0" marL="0" rtl="0" algn="l">
              <a:lnSpc>
                <a:spcPct val="100000"/>
              </a:lnSpc>
              <a:spcBef>
                <a:spcPts val="0"/>
              </a:spcBef>
              <a:spcAft>
                <a:spcPts val="0"/>
              </a:spcAft>
              <a:buNone/>
            </a:pPr>
            <a:r>
              <a:t/>
            </a:r>
            <a:endParaRPr>
              <a:solidFill>
                <a:schemeClr val="accent1"/>
              </a:solidFill>
            </a:endParaRPr>
          </a:p>
          <a:p>
            <a:pPr indent="0" lvl="0" marL="0" rtl="0" algn="l">
              <a:lnSpc>
                <a:spcPct val="100000"/>
              </a:lnSpc>
              <a:spcBef>
                <a:spcPts val="0"/>
              </a:spcBef>
              <a:spcAft>
                <a:spcPts val="0"/>
              </a:spcAft>
              <a:buNone/>
            </a:pPr>
            <a:r>
              <a:rPr lang="en"/>
              <a:t>An important tool not shown </a:t>
            </a:r>
            <a:r>
              <a:rPr lang="en">
                <a:solidFill>
                  <a:schemeClr val="accent2"/>
                </a:solidFill>
              </a:rPr>
              <a:t>find. </a:t>
            </a:r>
            <a:r>
              <a:rPr lang="en"/>
              <a:t>Like grep but for files directories etc.</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a:p>
        </p:txBody>
      </p:sp>
      <p:pic>
        <p:nvPicPr>
          <p:cNvPr id="167" name="Google Shape;167;p26"/>
          <p:cNvPicPr preferRelativeResize="0"/>
          <p:nvPr/>
        </p:nvPicPr>
        <p:blipFill>
          <a:blip r:embed="rId3">
            <a:alphaModFix/>
          </a:blip>
          <a:stretch>
            <a:fillRect/>
          </a:stretch>
        </p:blipFill>
        <p:spPr>
          <a:xfrm>
            <a:off x="261788" y="16500"/>
            <a:ext cx="8620426" cy="5110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Environments</a:t>
            </a:r>
            <a:endParaRPr/>
          </a:p>
        </p:txBody>
      </p:sp>
      <p:sp>
        <p:nvSpPr>
          <p:cNvPr id="173" name="Google Shape;173;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400"/>
              <a:t>In the case of bash, the login process sources (in this order) </a:t>
            </a:r>
            <a:r>
              <a:rPr lang="en" sz="1400">
                <a:solidFill>
                  <a:schemeClr val="accent2"/>
                </a:solidFill>
              </a:rPr>
              <a:t>/etc/bashrc, /etc/profile</a:t>
            </a:r>
            <a:r>
              <a:rPr lang="en" sz="1400"/>
              <a:t>, and </a:t>
            </a:r>
            <a:r>
              <a:rPr lang="en" sz="1400">
                <a:solidFill>
                  <a:schemeClr val="accent2"/>
                </a:solidFill>
              </a:rPr>
              <a:t>~/.bashrc</a:t>
            </a:r>
            <a:r>
              <a:rPr lang="en" sz="1400"/>
              <a:t>. </a:t>
            </a:r>
            <a:endParaRPr sz="1400"/>
          </a:p>
          <a:p>
            <a:pPr indent="0" lvl="0" marL="0" rtl="0" algn="l">
              <a:spcBef>
                <a:spcPts val="1200"/>
              </a:spcBef>
              <a:spcAft>
                <a:spcPts val="0"/>
              </a:spcAft>
              <a:buNone/>
            </a:pPr>
            <a:r>
              <a:rPr lang="en" sz="1400"/>
              <a:t>New terminals will then </a:t>
            </a:r>
            <a:r>
              <a:rPr lang="en" sz="1400">
                <a:solidFill>
                  <a:schemeClr val="accent2"/>
                </a:solidFill>
              </a:rPr>
              <a:t>source ~/.bashrc</a:t>
            </a:r>
            <a:r>
              <a:rPr lang="en" sz="1400"/>
              <a:t>. What is </a:t>
            </a:r>
            <a:r>
              <a:rPr lang="en" sz="1400">
                <a:solidFill>
                  <a:schemeClr val="accent1"/>
                </a:solidFill>
              </a:rPr>
              <a:t>source</a:t>
            </a:r>
            <a:r>
              <a:rPr lang="en" sz="1400"/>
              <a:t>? </a:t>
            </a:r>
            <a:r>
              <a:rPr lang="en" sz="1400">
                <a:solidFill>
                  <a:schemeClr val="accent1"/>
                </a:solidFill>
              </a:rPr>
              <a:t>source</a:t>
            </a:r>
            <a:r>
              <a:rPr lang="en" sz="1400"/>
              <a:t> runs a sh script and </a:t>
            </a:r>
            <a:r>
              <a:rPr lang="en" sz="1400">
                <a:solidFill>
                  <a:schemeClr val="accent1"/>
                </a:solidFill>
              </a:rPr>
              <a:t>adds the output to your current environment</a:t>
            </a:r>
            <a:r>
              <a:rPr lang="en" sz="1400"/>
              <a:t>. Calling bash or </a:t>
            </a:r>
            <a:r>
              <a:rPr lang="en" sz="1400">
                <a:solidFill>
                  <a:schemeClr val="accent1"/>
                </a:solidFill>
              </a:rPr>
              <a:t>executing scripts create new shells</a:t>
            </a:r>
            <a:r>
              <a:rPr lang="en" sz="1400"/>
              <a:t>.</a:t>
            </a:r>
            <a:endParaRPr sz="1400"/>
          </a:p>
          <a:p>
            <a:pPr indent="0" lvl="0" marL="0" rtl="0" algn="l">
              <a:spcBef>
                <a:spcPts val="1200"/>
              </a:spcBef>
              <a:spcAft>
                <a:spcPts val="0"/>
              </a:spcAft>
              <a:buNone/>
            </a:pPr>
            <a:r>
              <a:rPr lang="en" sz="1400"/>
              <a:t>Environments are defined by the variables in the shell. These are available to all spawned processes.</a:t>
            </a:r>
            <a:endParaRPr sz="1400"/>
          </a:p>
          <a:p>
            <a:pPr indent="0" lvl="0" marL="0" rtl="0" algn="l">
              <a:spcBef>
                <a:spcPts val="1200"/>
              </a:spcBef>
              <a:spcAft>
                <a:spcPts val="0"/>
              </a:spcAft>
              <a:buNone/>
            </a:pPr>
            <a:r>
              <a:rPr lang="en" sz="1400"/>
              <a:t>Spawned subshells through python’s </a:t>
            </a:r>
            <a:r>
              <a:rPr lang="en" sz="1400">
                <a:solidFill>
                  <a:schemeClr val="accent2"/>
                </a:solidFill>
              </a:rPr>
              <a:t>subprocess</a:t>
            </a:r>
            <a:r>
              <a:rPr lang="en" sz="1400"/>
              <a:t> or </a:t>
            </a:r>
            <a:r>
              <a:rPr lang="en" sz="1400">
                <a:solidFill>
                  <a:schemeClr val="accent2"/>
                </a:solidFill>
              </a:rPr>
              <a:t>os.system()</a:t>
            </a:r>
            <a:r>
              <a:rPr lang="en" sz="1400"/>
              <a:t> create a new shell by default, but you can pass the current environment explicitly. Similar modules in other languages will behave the same.</a:t>
            </a:r>
            <a:endParaRPr sz="1400"/>
          </a:p>
          <a:p>
            <a:pPr indent="0" lvl="0" marL="0" rtl="0" algn="l">
              <a:spcBef>
                <a:spcPts val="1200"/>
              </a:spcBef>
              <a:spcAft>
                <a:spcPts val="0"/>
              </a:spcAft>
              <a:buNone/>
            </a:pPr>
            <a:r>
              <a:rPr lang="en" sz="1400"/>
              <a:t>Some examples of important environment for us include </a:t>
            </a:r>
            <a:r>
              <a:rPr lang="en" sz="1400">
                <a:solidFill>
                  <a:schemeClr val="accent2"/>
                </a:solidFill>
              </a:rPr>
              <a:t>$PATH, $LD_LIBRARY_PATH, $MKL_ROOT, $PYTHONPATH</a:t>
            </a:r>
            <a:r>
              <a:rPr lang="en" sz="1400">
                <a:solidFill>
                  <a:schemeClr val="accent1"/>
                </a:solidFill>
              </a:rPr>
              <a:t> </a:t>
            </a:r>
            <a:r>
              <a:rPr lang="en" sz="1400"/>
              <a:t>which define where libraries and binaries can be found by the system</a:t>
            </a:r>
            <a:r>
              <a:rPr lang="en" sz="1400">
                <a:solidFill>
                  <a:schemeClr val="accent1"/>
                </a:solidFill>
              </a:rPr>
              <a:t> </a:t>
            </a:r>
            <a:r>
              <a:rPr lang="en" sz="1400"/>
              <a:t>other variables like </a:t>
            </a:r>
            <a:r>
              <a:rPr lang="en" sz="1400">
                <a:solidFill>
                  <a:schemeClr val="accent2"/>
                </a:solidFill>
              </a:rPr>
              <a:t>$NSLOTS</a:t>
            </a:r>
            <a:r>
              <a:rPr lang="en" sz="1400">
                <a:solidFill>
                  <a:schemeClr val="accent1"/>
                </a:solidFill>
              </a:rPr>
              <a:t> </a:t>
            </a:r>
            <a:r>
              <a:rPr lang="en" sz="1400"/>
              <a:t>or </a:t>
            </a:r>
            <a:r>
              <a:rPr lang="en" sz="1400">
                <a:solidFill>
                  <a:schemeClr val="accent2"/>
                </a:solidFill>
              </a:rPr>
              <a:t>$PSI_SCRATCH</a:t>
            </a:r>
            <a:r>
              <a:rPr lang="en" sz="1400"/>
              <a:t> might affect specific programs at runtime.</a:t>
            </a:r>
            <a:endParaRPr sz="1400"/>
          </a:p>
          <a:p>
            <a:pPr indent="0" lvl="0" marL="0" rtl="0" algn="l">
              <a:spcBef>
                <a:spcPts val="1200"/>
              </a:spcBef>
              <a:spcAft>
                <a:spcPts val="1200"/>
              </a:spcAft>
              <a:buNone/>
            </a:pPr>
            <a:r>
              <a:rPr lang="en" sz="1400"/>
              <a:t>When the system looks for a library or binary these</a:t>
            </a:r>
            <a:r>
              <a:rPr lang="en" sz="1400">
                <a:solidFill>
                  <a:schemeClr val="accent1"/>
                </a:solidFill>
              </a:rPr>
              <a:t> paths are searched in order and the first match found will be used.</a:t>
            </a:r>
            <a:r>
              <a:rPr lang="en" sz="1400"/>
              <a:t> Therefore, care needs to be taken that the right dependencies are correctly ordered. </a:t>
            </a:r>
            <a:r>
              <a:rPr lang="en" sz="1400">
                <a:solidFill>
                  <a:schemeClr val="accent1"/>
                </a:solidFill>
              </a:rPr>
              <a:t>Don’t overload your paths.</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More On Bash Configuration</a:t>
            </a:r>
            <a:endParaRPr/>
          </a:p>
        </p:txBody>
      </p:sp>
      <p:sp>
        <p:nvSpPr>
          <p:cNvPr id="179" name="Google Shape;179;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The Linux Kernel restricts what files and resources (devices, threads, and memory) you have access to based on both your user account and your groups. You are assigned as user ID (</a:t>
            </a:r>
            <a:r>
              <a:rPr lang="en">
                <a:solidFill>
                  <a:schemeClr val="accent1"/>
                </a:solidFill>
              </a:rPr>
              <a:t>UID</a:t>
            </a:r>
            <a:r>
              <a:rPr lang="en"/>
              <a:t>) and one or more group IDs (</a:t>
            </a:r>
            <a:r>
              <a:rPr lang="en">
                <a:solidFill>
                  <a:schemeClr val="accent1"/>
                </a:solidFill>
              </a:rPr>
              <a:t>GID</a:t>
            </a:r>
            <a:r>
              <a:rPr lang="en"/>
              <a:t>).</a:t>
            </a:r>
            <a:endParaRPr/>
          </a:p>
          <a:p>
            <a:pPr indent="0" lvl="0" marL="0" rtl="0" algn="l">
              <a:spcBef>
                <a:spcPts val="1200"/>
              </a:spcBef>
              <a:spcAft>
                <a:spcPts val="0"/>
              </a:spcAft>
              <a:buNone/>
            </a:pPr>
            <a:r>
              <a:rPr lang="en"/>
              <a:t>Files can have the following permissions: </a:t>
            </a:r>
            <a:r>
              <a:rPr lang="en">
                <a:solidFill>
                  <a:schemeClr val="accent1"/>
                </a:solidFill>
              </a:rPr>
              <a:t>read</a:t>
            </a:r>
            <a:r>
              <a:rPr lang="en"/>
              <a:t> </a:t>
            </a:r>
            <a:r>
              <a:rPr lang="en">
                <a:solidFill>
                  <a:schemeClr val="accent1"/>
                </a:solidFill>
              </a:rPr>
              <a:t>write</a:t>
            </a:r>
            <a:r>
              <a:rPr lang="en"/>
              <a:t> and </a:t>
            </a:r>
            <a:r>
              <a:rPr lang="en">
                <a:solidFill>
                  <a:schemeClr val="accent1"/>
                </a:solidFill>
              </a:rPr>
              <a:t>execute</a:t>
            </a:r>
            <a:r>
              <a:rPr lang="en"/>
              <a:t> for the </a:t>
            </a:r>
            <a:r>
              <a:rPr lang="en">
                <a:solidFill>
                  <a:schemeClr val="accent1"/>
                </a:solidFill>
              </a:rPr>
              <a:t>user</a:t>
            </a:r>
            <a:r>
              <a:rPr lang="en"/>
              <a:t> and </a:t>
            </a:r>
            <a:r>
              <a:rPr lang="en">
                <a:solidFill>
                  <a:schemeClr val="accent1"/>
                </a:solidFill>
              </a:rPr>
              <a:t>group</a:t>
            </a:r>
            <a:r>
              <a:rPr lang="en"/>
              <a:t> that </a:t>
            </a:r>
            <a:r>
              <a:rPr lang="en">
                <a:solidFill>
                  <a:schemeClr val="accent1"/>
                </a:solidFill>
              </a:rPr>
              <a:t>own</a:t>
            </a:r>
            <a:r>
              <a:rPr lang="en"/>
              <a:t> the file and for all </a:t>
            </a:r>
            <a:r>
              <a:rPr lang="en">
                <a:solidFill>
                  <a:schemeClr val="accent1"/>
                </a:solidFill>
              </a:rPr>
              <a:t>others</a:t>
            </a:r>
            <a:r>
              <a:rPr lang="en">
                <a:solidFill>
                  <a:schemeClr val="accent2"/>
                </a:solidFill>
              </a:rPr>
              <a:t> </a:t>
            </a:r>
            <a:endParaRPr>
              <a:solidFill>
                <a:schemeClr val="accent2"/>
              </a:solidFill>
            </a:endParaRPr>
          </a:p>
          <a:p>
            <a:pPr indent="0" lvl="0" marL="0" rtl="0" algn="l">
              <a:spcBef>
                <a:spcPts val="1200"/>
              </a:spcBef>
              <a:spcAft>
                <a:spcPts val="0"/>
              </a:spcAft>
              <a:buNone/>
            </a:pPr>
            <a:r>
              <a:rPr lang="en"/>
              <a:t>A string like </a:t>
            </a:r>
            <a:r>
              <a:rPr lang="en">
                <a:solidFill>
                  <a:schemeClr val="accent2"/>
                </a:solidFill>
              </a:rPr>
              <a:t>drwxrwxrwx u_owner: g_owner … </a:t>
            </a:r>
            <a:r>
              <a:rPr lang="en"/>
              <a:t>denotes a </a:t>
            </a:r>
            <a:r>
              <a:rPr lang="en"/>
              <a:t>d</a:t>
            </a:r>
            <a:r>
              <a:rPr lang="en"/>
              <a:t>irectory with user, group, and other permissions. UIDs, GIDs, and permissions have both </a:t>
            </a:r>
            <a:r>
              <a:rPr lang="en"/>
              <a:t>numeric</a:t>
            </a:r>
            <a:r>
              <a:rPr lang="en"/>
              <a:t> and character representations that can be used.</a:t>
            </a:r>
            <a:endParaRPr/>
          </a:p>
          <a:p>
            <a:pPr indent="0" lvl="0" marL="0" rtl="0" algn="l">
              <a:spcBef>
                <a:spcPts val="1200"/>
              </a:spcBef>
              <a:spcAft>
                <a:spcPts val="1200"/>
              </a:spcAft>
              <a:buNone/>
            </a:pPr>
            <a:r>
              <a:rPr lang="en"/>
              <a:t>The following video will show some basic configuration options and where you can find such things. </a:t>
            </a:r>
            <a:r>
              <a:rPr lang="en">
                <a:solidFill>
                  <a:schemeClr val="accent1"/>
                </a:solidFill>
              </a:rPr>
              <a:t>Aliasing</a:t>
            </a:r>
            <a:r>
              <a:rPr lang="en"/>
              <a:t>, </a:t>
            </a:r>
            <a:r>
              <a:rPr lang="en">
                <a:solidFill>
                  <a:schemeClr val="accent1"/>
                </a:solidFill>
              </a:rPr>
              <a:t>bash functions</a:t>
            </a:r>
            <a:r>
              <a:rPr lang="en"/>
              <a:t>, </a:t>
            </a:r>
            <a:r>
              <a:rPr lang="en">
                <a:solidFill>
                  <a:schemeClr val="accent1"/>
                </a:solidFill>
              </a:rPr>
              <a:t>environment variables</a:t>
            </a:r>
            <a:r>
              <a:rPr lang="en"/>
              <a:t>, </a:t>
            </a:r>
            <a:r>
              <a:rPr lang="en">
                <a:solidFill>
                  <a:schemeClr val="accent1"/>
                </a:solidFill>
              </a:rPr>
              <a:t>users</a:t>
            </a:r>
            <a:r>
              <a:rPr lang="en"/>
              <a:t>, </a:t>
            </a:r>
            <a:r>
              <a:rPr lang="en">
                <a:solidFill>
                  <a:schemeClr val="accent1"/>
                </a:solidFill>
              </a:rPr>
              <a:t>groups</a:t>
            </a:r>
            <a:r>
              <a:rPr lang="en"/>
              <a:t>, and </a:t>
            </a:r>
            <a:r>
              <a:rPr lang="en">
                <a:solidFill>
                  <a:schemeClr val="accent1"/>
                </a:solidFill>
              </a:rPr>
              <a:t>permissions</a:t>
            </a:r>
            <a:r>
              <a:rPr lang="en"/>
              <a: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85" name="Google Shape;185;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6" name="Google Shape;186;p29"/>
          <p:cNvPicPr preferRelativeResize="0"/>
          <p:nvPr/>
        </p:nvPicPr>
        <p:blipFill>
          <a:blip r:embed="rId3">
            <a:alphaModFix/>
          </a:blip>
          <a:stretch>
            <a:fillRect/>
          </a:stretch>
        </p:blipFill>
        <p:spPr>
          <a:xfrm>
            <a:off x="233938" y="0"/>
            <a:ext cx="8676124"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Addendum (Processes)</a:t>
            </a:r>
            <a:endParaRPr/>
          </a:p>
        </p:txBody>
      </p:sp>
      <p:sp>
        <p:nvSpPr>
          <p:cNvPr id="192" name="Google Shape;192;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accent1"/>
                </a:solidFill>
              </a:rPr>
              <a:t>processes</a:t>
            </a:r>
            <a:r>
              <a:rPr lang="en"/>
              <a:t> refer to all the various applications and executables being run. You can see these with </a:t>
            </a:r>
            <a:r>
              <a:rPr lang="en">
                <a:solidFill>
                  <a:schemeClr val="accent2"/>
                </a:solidFill>
              </a:rPr>
              <a:t>ps</a:t>
            </a:r>
            <a:r>
              <a:rPr lang="en"/>
              <a:t> or </a:t>
            </a:r>
            <a:r>
              <a:rPr lang="en">
                <a:solidFill>
                  <a:schemeClr val="accent2"/>
                </a:solidFill>
              </a:rPr>
              <a:t>top. </a:t>
            </a:r>
            <a:r>
              <a:rPr lang="en"/>
              <a:t>These have an associated PID. If something has hung and </a:t>
            </a:r>
            <a:r>
              <a:rPr lang="en">
                <a:solidFill>
                  <a:schemeClr val="accent2"/>
                </a:solidFill>
              </a:rPr>
              <a:t>ctrl-c</a:t>
            </a:r>
            <a:r>
              <a:rPr lang="en"/>
              <a:t> doesn’t work - you can try </a:t>
            </a:r>
            <a:r>
              <a:rPr lang="en">
                <a:solidFill>
                  <a:schemeClr val="accent2"/>
                </a:solidFill>
              </a:rPr>
              <a:t>kill &lt;pid&gt; </a:t>
            </a:r>
            <a:r>
              <a:rPr lang="en"/>
              <a:t>with the pid from top. </a:t>
            </a:r>
            <a:r>
              <a:rPr lang="en"/>
              <a:t>t</a:t>
            </a:r>
            <a:r>
              <a:rPr lang="en"/>
              <a:t>op has a similar feature: press </a:t>
            </a:r>
            <a:r>
              <a:rPr lang="en">
                <a:solidFill>
                  <a:schemeClr val="accent2"/>
                </a:solidFill>
              </a:rPr>
              <a:t>k</a:t>
            </a:r>
            <a:r>
              <a:rPr lang="en"/>
              <a:t> will top is running. (Yes top is interactive)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Using the Command Line - CLI Applications</a:t>
            </a:r>
            <a:endParaRPr/>
          </a:p>
        </p:txBody>
      </p:sp>
      <p:sp>
        <p:nvSpPr>
          <p:cNvPr id="198" name="Google Shape;198;p31"/>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Commands take two types of arguments. </a:t>
            </a:r>
            <a:endParaRPr/>
          </a:p>
          <a:p>
            <a:pPr indent="0" lvl="0" marL="0" rtl="0" algn="l">
              <a:spcBef>
                <a:spcPts val="1200"/>
              </a:spcBef>
              <a:spcAft>
                <a:spcPts val="0"/>
              </a:spcAft>
              <a:buNone/>
            </a:pPr>
            <a:r>
              <a:rPr lang="en">
                <a:solidFill>
                  <a:schemeClr val="accent1"/>
                </a:solidFill>
              </a:rPr>
              <a:t>Positional</a:t>
            </a:r>
            <a:r>
              <a:rPr lang="en"/>
              <a:t> arguments are required and have a set order.</a:t>
            </a:r>
            <a:endParaRPr/>
          </a:p>
          <a:p>
            <a:pPr indent="0" lvl="0" marL="0" rtl="0" algn="l">
              <a:spcBef>
                <a:spcPts val="1200"/>
              </a:spcBef>
              <a:spcAft>
                <a:spcPts val="0"/>
              </a:spcAft>
              <a:buNone/>
            </a:pPr>
            <a:r>
              <a:rPr lang="en">
                <a:solidFill>
                  <a:schemeClr val="accent1"/>
                </a:solidFill>
              </a:rPr>
              <a:t>Optional</a:t>
            </a:r>
            <a:r>
              <a:rPr lang="en"/>
              <a:t> arguments have “</a:t>
            </a:r>
            <a:r>
              <a:rPr lang="en">
                <a:solidFill>
                  <a:schemeClr val="accent1"/>
                </a:solidFill>
              </a:rPr>
              <a:t>flags</a:t>
            </a:r>
            <a:r>
              <a:rPr lang="en"/>
              <a:t>” with short (single letter) or long names to allow variables to be specified.</a:t>
            </a:r>
            <a:endParaRPr/>
          </a:p>
          <a:p>
            <a:pPr indent="0" lvl="0" marL="0" rtl="0" algn="l">
              <a:spcBef>
                <a:spcPts val="1200"/>
              </a:spcBef>
              <a:spcAft>
                <a:spcPts val="0"/>
              </a:spcAft>
              <a:buNone/>
            </a:pPr>
            <a:r>
              <a:rPr lang="en" sz="1200"/>
              <a:t>The Linux/Posix convention is:</a:t>
            </a:r>
            <a:endParaRPr sz="1200"/>
          </a:p>
          <a:p>
            <a:pPr indent="-304800" lvl="0" marL="457200" rtl="0" algn="l">
              <a:spcBef>
                <a:spcPts val="1200"/>
              </a:spcBef>
              <a:spcAft>
                <a:spcPts val="0"/>
              </a:spcAft>
              <a:buSzPts val="1200"/>
              <a:buChar char="●"/>
            </a:pPr>
            <a:r>
              <a:rPr lang="en" sz="1200"/>
              <a:t>angle brackets denote positional arguments &lt;&gt;</a:t>
            </a:r>
            <a:endParaRPr sz="1200"/>
          </a:p>
          <a:p>
            <a:pPr indent="-304800" lvl="0" marL="457200" rtl="0" algn="l">
              <a:spcBef>
                <a:spcPts val="0"/>
              </a:spcBef>
              <a:spcAft>
                <a:spcPts val="0"/>
              </a:spcAft>
              <a:buSzPts val="1200"/>
              <a:buChar char="●"/>
            </a:pPr>
            <a:r>
              <a:rPr lang="en" sz="1200"/>
              <a:t>square brackets denote optional arguments [ ]</a:t>
            </a:r>
            <a:endParaRPr sz="1200"/>
          </a:p>
          <a:p>
            <a:pPr indent="-304800" lvl="0" marL="457200" rtl="0" algn="l">
              <a:spcBef>
                <a:spcPts val="0"/>
              </a:spcBef>
              <a:spcAft>
                <a:spcPts val="0"/>
              </a:spcAft>
              <a:buSzPts val="1200"/>
              <a:buChar char="●"/>
            </a:pPr>
            <a:r>
              <a:rPr lang="en" sz="1200"/>
              <a:t>default arguments are denoted by curly braces {}</a:t>
            </a:r>
            <a:endParaRPr sz="1200"/>
          </a:p>
        </p:txBody>
      </p:sp>
      <p:sp>
        <p:nvSpPr>
          <p:cNvPr id="199" name="Google Shape;199;p31"/>
          <p:cNvSpPr txBox="1"/>
          <p:nvPr>
            <p:ph idx="1" type="body"/>
          </p:nvPr>
        </p:nvSpPr>
        <p:spPr>
          <a:xfrm>
            <a:off x="311700" y="1152475"/>
            <a:ext cx="3999900" cy="34164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n"/>
              <a:t>A few command line interfaces. When in doubt run one of:</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solidFill>
                  <a:schemeClr val="accent2"/>
                </a:solidFill>
              </a:rPr>
              <a:t>$ &lt;command&gt; —help</a:t>
            </a:r>
            <a:endParaRPr>
              <a:solidFill>
                <a:schemeClr val="accent2"/>
              </a:solidFill>
            </a:endParaRPr>
          </a:p>
          <a:p>
            <a:pPr indent="0" lvl="0" marL="0" rtl="0" algn="l">
              <a:lnSpc>
                <a:spcPct val="100000"/>
              </a:lnSpc>
              <a:spcBef>
                <a:spcPts val="0"/>
              </a:spcBef>
              <a:spcAft>
                <a:spcPts val="0"/>
              </a:spcAft>
              <a:buNone/>
            </a:pPr>
            <a:r>
              <a:rPr lang="en">
                <a:solidFill>
                  <a:schemeClr val="accent2"/>
                </a:solidFill>
              </a:rPr>
              <a:t>$ &lt;command&gt; -h</a:t>
            </a:r>
            <a:endParaRPr>
              <a:solidFill>
                <a:schemeClr val="accent2"/>
              </a:solidFill>
            </a:endParaRPr>
          </a:p>
          <a:p>
            <a:pPr indent="0" lvl="0" marL="0" rtl="0" algn="l">
              <a:lnSpc>
                <a:spcPct val="100000"/>
              </a:lnSpc>
              <a:spcBef>
                <a:spcPts val="0"/>
              </a:spcBef>
              <a:spcAft>
                <a:spcPts val="0"/>
              </a:spcAft>
              <a:buNone/>
            </a:pPr>
            <a:r>
              <a:rPr lang="en">
                <a:solidFill>
                  <a:schemeClr val="accent2"/>
                </a:solidFill>
              </a:rPr>
              <a:t>$ man &lt;command&gt;</a:t>
            </a:r>
            <a:endParaRPr>
              <a:solidFill>
                <a:schemeClr val="accent2"/>
              </a:solidFill>
            </a:endParaRPr>
          </a:p>
          <a:p>
            <a:pPr indent="0" lvl="0" marL="0" rtl="0" algn="l">
              <a:lnSpc>
                <a:spcPct val="100000"/>
              </a:lnSpc>
              <a:spcBef>
                <a:spcPts val="0"/>
              </a:spcBef>
              <a:spcAft>
                <a:spcPts val="0"/>
              </a:spcAft>
              <a:buNone/>
            </a:pPr>
            <a:r>
              <a:t/>
            </a:r>
            <a:endParaRPr>
              <a:solidFill>
                <a:schemeClr val="accent1"/>
              </a:solidFill>
            </a:endParaRPr>
          </a:p>
          <a:p>
            <a:pPr indent="0" lvl="0" marL="0" rtl="0" algn="l">
              <a:lnSpc>
                <a:spcPct val="100000"/>
              </a:lnSpc>
              <a:spcBef>
                <a:spcPts val="0"/>
              </a:spcBef>
              <a:spcAft>
                <a:spcPts val="0"/>
              </a:spcAft>
              <a:buNone/>
            </a:pPr>
            <a:r>
              <a:rPr lang="en">
                <a:solidFill>
                  <a:schemeClr val="accent1"/>
                </a:solidFill>
              </a:rPr>
              <a:t>Use the help / man page! </a:t>
            </a:r>
            <a:r>
              <a:rPr lang="en"/>
              <a:t>Once you’ve used a program once it will be faster than googling “how to &lt;program&gt; and &lt;do x&gt;”</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Check out </a:t>
            </a:r>
            <a:r>
              <a:rPr lang="en"/>
              <a:t>these examples in your terminal</a:t>
            </a:r>
            <a:r>
              <a:rPr lang="en"/>
              <a:t>:</a:t>
            </a:r>
            <a:br>
              <a:rPr lang="en"/>
            </a:br>
            <a:r>
              <a:rPr lang="en">
                <a:solidFill>
                  <a:schemeClr val="dk1"/>
                </a:solidFill>
              </a:rPr>
              <a:t>psi4 –help</a:t>
            </a:r>
            <a:br>
              <a:rPr lang="en">
                <a:solidFill>
                  <a:schemeClr val="dk1"/>
                </a:solidFill>
              </a:rPr>
            </a:br>
            <a:r>
              <a:rPr lang="en">
                <a:solidFill>
                  <a:schemeClr val="dk1"/>
                </a:solidFill>
              </a:rPr>
              <a:t>qcengine –help</a:t>
            </a:r>
            <a:endParaRPr>
              <a:solidFill>
                <a:schemeClr val="dk1"/>
              </a:solidFill>
            </a:endParaRPr>
          </a:p>
          <a:p>
            <a:pPr indent="0" lvl="0" marL="0" rtl="0" algn="l">
              <a:lnSpc>
                <a:spcPct val="100000"/>
              </a:lnSpc>
              <a:spcBef>
                <a:spcPts val="0"/>
              </a:spcBef>
              <a:spcAft>
                <a:spcPts val="0"/>
              </a:spcAft>
              <a:buNone/>
            </a:pPr>
            <a:r>
              <a:rPr lang="en">
                <a:solidFill>
                  <a:schemeClr val="dk1"/>
                </a:solidFill>
              </a:rPr>
              <a:t>ls –help</a:t>
            </a:r>
            <a:endParaRPr>
              <a:solidFill>
                <a:schemeClr val="dk1"/>
              </a:solidFill>
            </a:endParaRPr>
          </a:p>
          <a:p>
            <a:pPr indent="0" lvl="0" marL="0" rtl="0" algn="l">
              <a:lnSpc>
                <a:spcPct val="100000"/>
              </a:lnSpc>
              <a:spcBef>
                <a:spcPts val="0"/>
              </a:spcBef>
              <a:spcAft>
                <a:spcPts val="0"/>
              </a:spcAft>
              <a:buNone/>
            </a:pPr>
            <a:r>
              <a:rPr lang="en">
                <a:solidFill>
                  <a:schemeClr val="dk1"/>
                </a:solidFill>
              </a:rPr>
              <a:t>man ls </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This Talk’s Goal</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a:t>To provide a readable, reviewable reference for brand new / novice linux users. I have rST docs as well that covers some of this material</a:t>
            </a:r>
            <a:endParaRPr/>
          </a:p>
          <a:p>
            <a:pPr indent="0" lvl="0" marL="457200" rtl="0" algn="l">
              <a:spcBef>
                <a:spcPts val="1200"/>
              </a:spcBef>
              <a:spcAft>
                <a:spcPts val="0"/>
              </a:spcAft>
              <a:buNone/>
            </a:pPr>
            <a:r>
              <a:rPr lang="en">
                <a:solidFill>
                  <a:schemeClr val="accent1"/>
                </a:solidFill>
              </a:rPr>
              <a:t>To be a quick overview of many of the non quantum chemistry </a:t>
            </a:r>
            <a:r>
              <a:rPr lang="en">
                <a:solidFill>
                  <a:schemeClr val="accent1"/>
                </a:solidFill>
              </a:rPr>
              <a:t>specific,</a:t>
            </a:r>
            <a:r>
              <a:rPr lang="en">
                <a:solidFill>
                  <a:schemeClr val="accent1"/>
                </a:solidFill>
              </a:rPr>
              <a:t> but very useful, general </a:t>
            </a:r>
            <a:r>
              <a:rPr lang="en">
                <a:solidFill>
                  <a:schemeClr val="accent1"/>
                </a:solidFill>
              </a:rPr>
              <a:t>tools</a:t>
            </a:r>
            <a:r>
              <a:rPr lang="en">
                <a:solidFill>
                  <a:schemeClr val="accent1"/>
                </a:solidFill>
              </a:rPr>
              <a:t> of linux</a:t>
            </a:r>
            <a:endParaRPr>
              <a:solidFill>
                <a:schemeClr val="accent1"/>
              </a:solidFill>
            </a:endParaRPr>
          </a:p>
          <a:p>
            <a:pPr indent="0" lvl="0" marL="457200" rtl="0" algn="l">
              <a:spcBef>
                <a:spcPts val="1200"/>
              </a:spcBef>
              <a:spcAft>
                <a:spcPts val="0"/>
              </a:spcAft>
              <a:buNone/>
            </a:pPr>
            <a:r>
              <a:rPr lang="en">
                <a:solidFill>
                  <a:schemeClr val="accent2"/>
                </a:solidFill>
              </a:rPr>
              <a:t>To give </a:t>
            </a:r>
            <a:r>
              <a:rPr lang="en">
                <a:solidFill>
                  <a:schemeClr val="accent2"/>
                </a:solidFill>
              </a:rPr>
              <a:t>you a hint of how linux could make your life easier if you learn it</a:t>
            </a:r>
            <a:endParaRPr>
              <a:solidFill>
                <a:schemeClr val="accent2"/>
              </a:solidFill>
            </a:endParaRPr>
          </a:p>
          <a:p>
            <a:pPr indent="0" lvl="0" marL="457200" rtl="0" algn="l">
              <a:spcBef>
                <a:spcPts val="1200"/>
              </a:spcBef>
              <a:spcAft>
                <a:spcPts val="1200"/>
              </a:spcAft>
              <a:buNone/>
            </a:pPr>
            <a:r>
              <a:rPr lang="en">
                <a:solidFill>
                  <a:schemeClr val="accent2"/>
                </a:solidFill>
              </a:rPr>
              <a:t>For the six hour long full tutorial: </a:t>
            </a:r>
            <a:r>
              <a:rPr lang="en" u="sng">
                <a:solidFill>
                  <a:schemeClr val="hlink"/>
                </a:solidFill>
                <a:hlinkClick r:id="rId3"/>
              </a:rPr>
              <a:t>freeCodeCamp</a:t>
            </a:r>
            <a:endParaRPr>
              <a:solidFill>
                <a:schemeClr val="accen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Installing Software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Linux Offers Many Options for Installing Software</a:t>
            </a:r>
            <a:endParaRPr/>
          </a:p>
        </p:txBody>
      </p:sp>
      <p:grpSp>
        <p:nvGrpSpPr>
          <p:cNvPr id="210" name="Google Shape;210;p33"/>
          <p:cNvGrpSpPr/>
          <p:nvPr/>
        </p:nvGrpSpPr>
        <p:grpSpPr>
          <a:xfrm>
            <a:off x="311699" y="3929625"/>
            <a:ext cx="8304821" cy="643500"/>
            <a:chOff x="1593000" y="2322568"/>
            <a:chExt cx="5957975" cy="643500"/>
          </a:xfrm>
        </p:grpSpPr>
        <p:sp>
          <p:nvSpPr>
            <p:cNvPr id="211" name="Google Shape;211;p33"/>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3"/>
            <p:cNvSpPr/>
            <p:nvPr/>
          </p:nvSpPr>
          <p:spPr>
            <a:xfrm flipH="1">
              <a:off x="2283025" y="2322575"/>
              <a:ext cx="1844400" cy="6426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3"/>
            <p:cNvSpPr/>
            <p:nvPr/>
          </p:nvSpPr>
          <p:spPr>
            <a:xfrm rot="-5400000">
              <a:off x="3501574" y="1934671"/>
              <a:ext cx="643356" cy="1419149"/>
            </a:xfrm>
            <a:prstGeom prst="flowChartOffpageConnector">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3"/>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From Source 😓</a:t>
              </a:r>
              <a:endParaRPr sz="1000">
                <a:solidFill>
                  <a:srgbClr val="FFFFFF"/>
                </a:solidFill>
                <a:latin typeface="Roboto"/>
                <a:ea typeface="Roboto"/>
                <a:cs typeface="Roboto"/>
                <a:sym typeface="Roboto"/>
              </a:endParaRPr>
            </a:p>
          </p:txBody>
        </p:sp>
        <p:sp>
          <p:nvSpPr>
            <p:cNvPr id="215" name="Google Shape;215;p33"/>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3"/>
            <p:cNvSpPr/>
            <p:nvPr/>
          </p:nvSpPr>
          <p:spPr>
            <a:xfrm>
              <a:off x="1593000" y="2322575"/>
              <a:ext cx="690000" cy="642600"/>
            </a:xfrm>
            <a:prstGeom prst="rect">
              <a:avLst/>
            </a:prstGeom>
            <a:solidFill>
              <a:srgbClr val="1F887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05</a:t>
              </a:r>
              <a:endParaRPr sz="2600">
                <a:solidFill>
                  <a:srgbClr val="FFFFFF"/>
                </a:solidFill>
                <a:latin typeface="Roboto Thin"/>
                <a:ea typeface="Roboto Thin"/>
                <a:cs typeface="Roboto Thin"/>
                <a:sym typeface="Roboto Thin"/>
              </a:endParaRPr>
            </a:p>
          </p:txBody>
        </p:sp>
        <p:sp>
          <p:nvSpPr>
            <p:cNvPr id="217" name="Google Shape;217;p33"/>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Checkout the INSTALL and README files for help</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Might just need to run make, cmake, or a simple shell script</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Might require installing 20 dependencies each with their own dependencies</a:t>
              </a:r>
              <a:endParaRPr sz="800">
                <a:solidFill>
                  <a:srgbClr val="1B786E"/>
                </a:solidFill>
                <a:latin typeface="Roboto"/>
                <a:ea typeface="Roboto"/>
                <a:cs typeface="Roboto"/>
                <a:sym typeface="Roboto"/>
              </a:endParaRPr>
            </a:p>
          </p:txBody>
        </p:sp>
      </p:grpSp>
      <p:grpSp>
        <p:nvGrpSpPr>
          <p:cNvPr id="218" name="Google Shape;218;p33"/>
          <p:cNvGrpSpPr/>
          <p:nvPr/>
        </p:nvGrpSpPr>
        <p:grpSpPr>
          <a:xfrm>
            <a:off x="311699" y="3274750"/>
            <a:ext cx="8304821" cy="643500"/>
            <a:chOff x="1593000" y="2322568"/>
            <a:chExt cx="5957975" cy="643500"/>
          </a:xfrm>
        </p:grpSpPr>
        <p:sp>
          <p:nvSpPr>
            <p:cNvPr id="219" name="Google Shape;219;p33"/>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3"/>
            <p:cNvSpPr/>
            <p:nvPr/>
          </p:nvSpPr>
          <p:spPr>
            <a:xfrm flipH="1">
              <a:off x="2283025" y="2322575"/>
              <a:ext cx="1844400" cy="6426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3"/>
            <p:cNvSpPr/>
            <p:nvPr/>
          </p:nvSpPr>
          <p:spPr>
            <a:xfrm rot="-5400000">
              <a:off x="3501574" y="1934671"/>
              <a:ext cx="643356" cy="1419149"/>
            </a:xfrm>
            <a:prstGeom prst="flowChartOffpageConnector">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3"/>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a:ea typeface="Roboto"/>
                  <a:cs typeface="Roboto"/>
                  <a:sym typeface="Roboto"/>
                </a:rPr>
                <a:t>Containers </a:t>
              </a:r>
              <a:r>
                <a:rPr lang="en" sz="1000">
                  <a:solidFill>
                    <a:schemeClr val="dk1"/>
                  </a:solidFill>
                  <a:latin typeface="Roboto Medium"/>
                  <a:ea typeface="Roboto Medium"/>
                  <a:cs typeface="Roboto Medium"/>
                  <a:sym typeface="Roboto Medium"/>
                </a:rPr>
                <a:t>😀</a:t>
              </a:r>
              <a:endParaRPr sz="1000">
                <a:solidFill>
                  <a:srgbClr val="FFFFFF"/>
                </a:solidFill>
                <a:latin typeface="Roboto"/>
                <a:ea typeface="Roboto"/>
                <a:cs typeface="Roboto"/>
                <a:sym typeface="Roboto"/>
              </a:endParaRPr>
            </a:p>
          </p:txBody>
        </p:sp>
        <p:sp>
          <p:nvSpPr>
            <p:cNvPr id="223" name="Google Shape;223;p33"/>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3"/>
            <p:cNvSpPr/>
            <p:nvPr/>
          </p:nvSpPr>
          <p:spPr>
            <a:xfrm>
              <a:off x="1593000" y="2322575"/>
              <a:ext cx="690000" cy="642600"/>
            </a:xfrm>
            <a:prstGeom prst="rect">
              <a:avLst/>
            </a:prstGeom>
            <a:solidFill>
              <a:srgbClr val="1F887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04</a:t>
              </a:r>
              <a:endParaRPr sz="2600">
                <a:solidFill>
                  <a:srgbClr val="FFFFFF"/>
                </a:solidFill>
                <a:latin typeface="Roboto Thin"/>
                <a:ea typeface="Roboto Thin"/>
                <a:cs typeface="Roboto Thin"/>
                <a:sym typeface="Roboto Thin"/>
              </a:endParaRPr>
            </a:p>
          </p:txBody>
        </p:sp>
        <p:sp>
          <p:nvSpPr>
            <p:cNvPr id="225" name="Google Shape;225;p33"/>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e</a:t>
              </a:r>
              <a:r>
                <a:rPr lang="en" sz="800">
                  <a:solidFill>
                    <a:srgbClr val="1B786E"/>
                  </a:solidFill>
                  <a:latin typeface="Roboto"/>
                  <a:ea typeface="Roboto"/>
                  <a:cs typeface="Roboto"/>
                  <a:sym typeface="Roboto"/>
                </a:rPr>
                <a:t>x docker, singularity, shifter </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reproducible</a:t>
              </a:r>
              <a:r>
                <a:rPr lang="en" sz="800">
                  <a:solidFill>
                    <a:srgbClr val="1B786E"/>
                  </a:solidFill>
                  <a:latin typeface="Roboto"/>
                  <a:ea typeface="Roboto"/>
                  <a:cs typeface="Roboto"/>
                  <a:sym typeface="Roboto"/>
                </a:rPr>
                <a:t>, movable environments! </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Makes some tasks networking and mpi more difficult (not impossible though)</a:t>
              </a:r>
              <a:endParaRPr sz="800">
                <a:solidFill>
                  <a:srgbClr val="1B786E"/>
                </a:solidFill>
                <a:latin typeface="Roboto"/>
                <a:ea typeface="Roboto"/>
                <a:cs typeface="Roboto"/>
                <a:sym typeface="Roboto"/>
              </a:endParaRPr>
            </a:p>
          </p:txBody>
        </p:sp>
      </p:grpSp>
      <p:grpSp>
        <p:nvGrpSpPr>
          <p:cNvPr id="226" name="Google Shape;226;p33"/>
          <p:cNvGrpSpPr/>
          <p:nvPr/>
        </p:nvGrpSpPr>
        <p:grpSpPr>
          <a:xfrm>
            <a:off x="311699" y="2619875"/>
            <a:ext cx="8304821" cy="643500"/>
            <a:chOff x="1593000" y="2322568"/>
            <a:chExt cx="5957975" cy="643500"/>
          </a:xfrm>
        </p:grpSpPr>
        <p:sp>
          <p:nvSpPr>
            <p:cNvPr id="227" name="Google Shape;227;p33"/>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3"/>
            <p:cNvSpPr/>
            <p:nvPr/>
          </p:nvSpPr>
          <p:spPr>
            <a:xfrm flipH="1">
              <a:off x="2283025" y="2322575"/>
              <a:ext cx="1844400" cy="6426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3"/>
            <p:cNvSpPr/>
            <p:nvPr/>
          </p:nvSpPr>
          <p:spPr>
            <a:xfrm rot="-5400000">
              <a:off x="3501574" y="1934671"/>
              <a:ext cx="643356" cy="1419149"/>
            </a:xfrm>
            <a:prstGeom prst="flowChartOffpageConnector">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3"/>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Language Package Manager </a:t>
              </a:r>
              <a:r>
                <a:rPr lang="en" sz="1000">
                  <a:solidFill>
                    <a:schemeClr val="dk1"/>
                  </a:solidFill>
                  <a:latin typeface="Roboto Medium"/>
                  <a:ea typeface="Roboto Medium"/>
                  <a:cs typeface="Roboto Medium"/>
                  <a:sym typeface="Roboto Medium"/>
                </a:rPr>
                <a:t>😀</a:t>
              </a:r>
              <a:endParaRPr sz="1000">
                <a:solidFill>
                  <a:srgbClr val="FFFFFF"/>
                </a:solidFill>
                <a:latin typeface="Roboto"/>
                <a:ea typeface="Roboto"/>
                <a:cs typeface="Roboto"/>
                <a:sym typeface="Roboto"/>
              </a:endParaRPr>
            </a:p>
          </p:txBody>
        </p:sp>
        <p:sp>
          <p:nvSpPr>
            <p:cNvPr id="231" name="Google Shape;231;p33"/>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3"/>
            <p:cNvSpPr/>
            <p:nvPr/>
          </p:nvSpPr>
          <p:spPr>
            <a:xfrm>
              <a:off x="1593000" y="2322575"/>
              <a:ext cx="690000" cy="642600"/>
            </a:xfrm>
            <a:prstGeom prst="rect">
              <a:avLst/>
            </a:prstGeom>
            <a:solidFill>
              <a:srgbClr val="1F887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sp>
          <p:nvSpPr>
            <p:cNvPr id="233" name="Google Shape;233;p33"/>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ex pip (python), cargo (rust), go get (Go), etc…</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pros and cons depend on language</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Annoying if you don’t work with that language frequently</a:t>
              </a:r>
              <a:endParaRPr sz="800">
                <a:solidFill>
                  <a:srgbClr val="1B786E"/>
                </a:solidFill>
                <a:latin typeface="Roboto"/>
                <a:ea typeface="Roboto"/>
                <a:cs typeface="Roboto"/>
                <a:sym typeface="Roboto"/>
              </a:endParaRPr>
            </a:p>
          </p:txBody>
        </p:sp>
      </p:grpSp>
      <p:grpSp>
        <p:nvGrpSpPr>
          <p:cNvPr id="234" name="Google Shape;234;p33"/>
          <p:cNvGrpSpPr/>
          <p:nvPr/>
        </p:nvGrpSpPr>
        <p:grpSpPr>
          <a:xfrm>
            <a:off x="311699" y="1965000"/>
            <a:ext cx="8304821" cy="643500"/>
            <a:chOff x="1593000" y="2322568"/>
            <a:chExt cx="5957975" cy="643500"/>
          </a:xfrm>
        </p:grpSpPr>
        <p:sp>
          <p:nvSpPr>
            <p:cNvPr id="235" name="Google Shape;235;p33"/>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3"/>
            <p:cNvSpPr/>
            <p:nvPr/>
          </p:nvSpPr>
          <p:spPr>
            <a:xfrm flipH="1">
              <a:off x="2283025" y="2322575"/>
              <a:ext cx="1844400" cy="6426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3"/>
            <p:cNvSpPr/>
            <p:nvPr/>
          </p:nvSpPr>
          <p:spPr>
            <a:xfrm rot="-5400000">
              <a:off x="3501574" y="1934671"/>
              <a:ext cx="643356" cy="1419149"/>
            </a:xfrm>
            <a:prstGeom prst="flowChartOffpageConnector">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3"/>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Environment Manager </a:t>
              </a:r>
              <a:r>
                <a:rPr lang="en" sz="1000">
                  <a:solidFill>
                    <a:schemeClr val="dk1"/>
                  </a:solidFill>
                  <a:latin typeface="Roboto Medium"/>
                  <a:ea typeface="Roboto Medium"/>
                  <a:cs typeface="Roboto Medium"/>
                  <a:sym typeface="Roboto Medium"/>
                </a:rPr>
                <a:t>😀</a:t>
              </a:r>
              <a:endParaRPr sz="1000">
                <a:solidFill>
                  <a:srgbClr val="FFFFFF"/>
                </a:solidFill>
                <a:latin typeface="Roboto"/>
                <a:ea typeface="Roboto"/>
                <a:cs typeface="Roboto"/>
                <a:sym typeface="Roboto"/>
              </a:endParaRPr>
            </a:p>
          </p:txBody>
        </p:sp>
        <p:sp>
          <p:nvSpPr>
            <p:cNvPr id="239" name="Google Shape;239;p33"/>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3"/>
            <p:cNvSpPr/>
            <p:nvPr/>
          </p:nvSpPr>
          <p:spPr>
            <a:xfrm>
              <a:off x="1593000" y="2322575"/>
              <a:ext cx="690000" cy="642600"/>
            </a:xfrm>
            <a:prstGeom prst="rect">
              <a:avLst/>
            </a:prstGeom>
            <a:solidFill>
              <a:srgbClr val="1F887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sp>
          <p:nvSpPr>
            <p:cNvPr id="241" name="Google Shape;241;p33"/>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Ex. conda: loved by data science</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Allows to multiple incompatible environments to be installed on 1 machine</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can be slow (try mamba)</a:t>
              </a:r>
              <a:endParaRPr sz="800">
                <a:solidFill>
                  <a:srgbClr val="1B786E"/>
                </a:solidFill>
                <a:latin typeface="Roboto"/>
                <a:ea typeface="Roboto"/>
                <a:cs typeface="Roboto"/>
                <a:sym typeface="Roboto"/>
              </a:endParaRPr>
            </a:p>
          </p:txBody>
        </p:sp>
      </p:grpSp>
      <p:grpSp>
        <p:nvGrpSpPr>
          <p:cNvPr id="242" name="Google Shape;242;p33"/>
          <p:cNvGrpSpPr/>
          <p:nvPr/>
        </p:nvGrpSpPr>
        <p:grpSpPr>
          <a:xfrm>
            <a:off x="311625" y="1310125"/>
            <a:ext cx="8304821" cy="643500"/>
            <a:chOff x="1593000" y="2322568"/>
            <a:chExt cx="5957975" cy="643500"/>
          </a:xfrm>
        </p:grpSpPr>
        <p:sp>
          <p:nvSpPr>
            <p:cNvPr id="243" name="Google Shape;243;p33"/>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3"/>
            <p:cNvSpPr/>
            <p:nvPr/>
          </p:nvSpPr>
          <p:spPr>
            <a:xfrm flipH="1">
              <a:off x="2283025" y="2322575"/>
              <a:ext cx="1844400" cy="6426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3"/>
            <p:cNvSpPr/>
            <p:nvPr/>
          </p:nvSpPr>
          <p:spPr>
            <a:xfrm rot="-5400000">
              <a:off x="3501574" y="1934671"/>
              <a:ext cx="643356" cy="1419149"/>
            </a:xfrm>
            <a:prstGeom prst="flowChartOffpageConnector">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3"/>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System Package Manager 😀</a:t>
              </a:r>
              <a:endParaRPr sz="1000">
                <a:solidFill>
                  <a:srgbClr val="FFFFFF"/>
                </a:solidFill>
                <a:latin typeface="Roboto"/>
                <a:ea typeface="Roboto"/>
                <a:cs typeface="Roboto"/>
                <a:sym typeface="Roboto"/>
              </a:endParaRPr>
            </a:p>
          </p:txBody>
        </p:sp>
        <p:sp>
          <p:nvSpPr>
            <p:cNvPr id="247" name="Google Shape;247;p33"/>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3"/>
            <p:cNvSpPr/>
            <p:nvPr/>
          </p:nvSpPr>
          <p:spPr>
            <a:xfrm>
              <a:off x="1593000" y="2322575"/>
              <a:ext cx="690000" cy="642600"/>
            </a:xfrm>
            <a:prstGeom prst="rect">
              <a:avLst/>
            </a:prstGeom>
            <a:solidFill>
              <a:srgbClr val="1F887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249" name="Google Shape;249;p33"/>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Ex. dnf (Fedora / RHEL) apt / apt-get (Ubuntu / Debian)</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Basic, easy, simple to use. Unoptimized builds, requires admin </a:t>
              </a:r>
              <a:r>
                <a:rPr lang="en" sz="800">
                  <a:solidFill>
                    <a:srgbClr val="1B786E"/>
                  </a:solidFill>
                  <a:latin typeface="Roboto"/>
                  <a:ea typeface="Roboto"/>
                  <a:cs typeface="Roboto"/>
                  <a:sym typeface="Roboto"/>
                </a:rPr>
                <a:t>privileges</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en" sz="800">
                  <a:solidFill>
                    <a:srgbClr val="1B786E"/>
                  </a:solidFill>
                  <a:latin typeface="Roboto"/>
                  <a:ea typeface="Roboto"/>
                  <a:cs typeface="Roboto"/>
                  <a:sym typeface="Roboto"/>
                </a:rPr>
                <a:t>See also flatpak for a cross platform package manager</a:t>
              </a:r>
              <a:endParaRPr sz="800">
                <a:solidFill>
                  <a:srgbClr val="1B786E"/>
                </a:solidFill>
                <a:latin typeface="Roboto"/>
                <a:ea typeface="Roboto"/>
                <a:cs typeface="Roboto"/>
                <a:sym typeface="Roboto"/>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Some Examples</a:t>
            </a:r>
            <a:endParaRPr/>
          </a:p>
        </p:txBody>
      </p:sp>
      <p:sp>
        <p:nvSpPr>
          <p:cNvPr id="255" name="Google Shape;255;p3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200">
                <a:solidFill>
                  <a:schemeClr val="accent2"/>
                </a:solidFill>
              </a:rPr>
              <a:t>apt search clang</a:t>
            </a:r>
            <a:endParaRPr sz="1200">
              <a:solidFill>
                <a:schemeClr val="accent2"/>
              </a:solidFill>
            </a:endParaRPr>
          </a:p>
          <a:p>
            <a:pPr indent="0" lvl="0" marL="0" rtl="0" algn="l">
              <a:lnSpc>
                <a:spcPct val="100000"/>
              </a:lnSpc>
              <a:spcBef>
                <a:spcPts val="0"/>
              </a:spcBef>
              <a:spcAft>
                <a:spcPts val="0"/>
              </a:spcAft>
              <a:buNone/>
            </a:pPr>
            <a:r>
              <a:rPr lang="en" sz="1200">
                <a:solidFill>
                  <a:schemeClr val="accent2"/>
                </a:solidFill>
              </a:rPr>
              <a:t>sudo apt-get install clang</a:t>
            </a:r>
            <a:endParaRPr sz="1200">
              <a:solidFill>
                <a:schemeClr val="accent2"/>
              </a:solidFill>
            </a:endParaRPr>
          </a:p>
          <a:p>
            <a:pPr indent="0" lvl="0" marL="0" rtl="0" algn="l">
              <a:lnSpc>
                <a:spcPct val="100000"/>
              </a:lnSpc>
              <a:spcBef>
                <a:spcPts val="0"/>
              </a:spcBef>
              <a:spcAft>
                <a:spcPts val="0"/>
              </a:spcAft>
              <a:buNone/>
            </a:pPr>
            <a:r>
              <a:t/>
            </a:r>
            <a:endParaRPr sz="1200">
              <a:solidFill>
                <a:schemeClr val="accent2"/>
              </a:solidFill>
            </a:endParaRPr>
          </a:p>
          <a:p>
            <a:pPr indent="0" lvl="0" marL="0" rtl="0" algn="l">
              <a:lnSpc>
                <a:spcPct val="100000"/>
              </a:lnSpc>
              <a:spcBef>
                <a:spcPts val="0"/>
              </a:spcBef>
              <a:spcAft>
                <a:spcPts val="0"/>
              </a:spcAft>
              <a:buNone/>
            </a:pPr>
            <a:r>
              <a:rPr lang="en" sz="1200">
                <a:solidFill>
                  <a:schemeClr val="accent2"/>
                </a:solidFill>
              </a:rPr>
              <a:t>dnf install apptainer</a:t>
            </a:r>
            <a:endParaRPr sz="1200">
              <a:solidFill>
                <a:schemeClr val="accent2"/>
              </a:solidFill>
            </a:endParaRPr>
          </a:p>
          <a:p>
            <a:pPr indent="0" lvl="0" marL="0" rtl="0" algn="l">
              <a:lnSpc>
                <a:spcPct val="100000"/>
              </a:lnSpc>
              <a:spcBef>
                <a:spcPts val="0"/>
              </a:spcBef>
              <a:spcAft>
                <a:spcPts val="0"/>
              </a:spcAft>
              <a:buNone/>
            </a:pPr>
            <a:r>
              <a:rPr lang="en" sz="1200">
                <a:solidFill>
                  <a:schemeClr val="accent2"/>
                </a:solidFill>
              </a:rPr>
              <a:t>sudo dnf install apptainer</a:t>
            </a:r>
            <a:endParaRPr sz="1200">
              <a:solidFill>
                <a:schemeClr val="accent2"/>
              </a:solidFill>
            </a:endParaRPr>
          </a:p>
          <a:p>
            <a:pPr indent="0" lvl="0" marL="0" rtl="0" algn="l">
              <a:lnSpc>
                <a:spcPct val="100000"/>
              </a:lnSpc>
              <a:spcBef>
                <a:spcPts val="0"/>
              </a:spcBef>
              <a:spcAft>
                <a:spcPts val="0"/>
              </a:spcAft>
              <a:buNone/>
            </a:pPr>
            <a:r>
              <a:t/>
            </a:r>
            <a:endParaRPr sz="1200">
              <a:solidFill>
                <a:schemeClr val="accent2"/>
              </a:solidFill>
            </a:endParaRPr>
          </a:p>
          <a:p>
            <a:pPr indent="0" lvl="0" marL="0" rtl="0" algn="l">
              <a:lnSpc>
                <a:spcPct val="100000"/>
              </a:lnSpc>
              <a:spcBef>
                <a:spcPts val="0"/>
              </a:spcBef>
              <a:spcAft>
                <a:spcPts val="0"/>
              </a:spcAft>
              <a:buNone/>
            </a:pPr>
            <a:r>
              <a:rPr lang="en" sz="1200">
                <a:solidFill>
                  <a:schemeClr val="accent2"/>
                </a:solidFill>
              </a:rPr>
              <a:t>conda create -n &lt;name &gt; &lt;prog1&gt; &lt;prog2&gt; </a:t>
            </a:r>
            <a:endParaRPr sz="1200">
              <a:solidFill>
                <a:schemeClr val="accent2"/>
              </a:solidFill>
            </a:endParaRPr>
          </a:p>
          <a:p>
            <a:pPr indent="0" lvl="0" marL="0" rtl="0" algn="l">
              <a:spcBef>
                <a:spcPts val="0"/>
              </a:spcBef>
              <a:spcAft>
                <a:spcPts val="0"/>
              </a:spcAft>
              <a:buNone/>
            </a:pPr>
            <a:r>
              <a:rPr lang="en" sz="1200">
                <a:solidFill>
                  <a:schemeClr val="accent2"/>
                </a:solidFill>
              </a:rPr>
              <a:t>conda create -n psi4 psi4 psi4-rt -c psi4</a:t>
            </a:r>
            <a:endParaRPr sz="1200">
              <a:solidFill>
                <a:schemeClr val="accent2"/>
              </a:solidFill>
            </a:endParaRPr>
          </a:p>
          <a:p>
            <a:pPr indent="0" lvl="0" marL="0" rtl="0" algn="l">
              <a:lnSpc>
                <a:spcPct val="100000"/>
              </a:lnSpc>
              <a:spcBef>
                <a:spcPts val="1200"/>
              </a:spcBef>
              <a:spcAft>
                <a:spcPts val="0"/>
              </a:spcAft>
              <a:buNone/>
            </a:pPr>
            <a:r>
              <a:rPr lang="en" sz="1200">
                <a:solidFill>
                  <a:schemeClr val="accent2"/>
                </a:solidFill>
              </a:rPr>
              <a:t>cargo install exa</a:t>
            </a:r>
            <a:endParaRPr sz="1200">
              <a:solidFill>
                <a:schemeClr val="accent2"/>
              </a:solidFill>
            </a:endParaRPr>
          </a:p>
          <a:p>
            <a:pPr indent="0" lvl="0" marL="0" rtl="0" algn="l">
              <a:lnSpc>
                <a:spcPct val="100000"/>
              </a:lnSpc>
              <a:spcBef>
                <a:spcPts val="0"/>
              </a:spcBef>
              <a:spcAft>
                <a:spcPts val="0"/>
              </a:spcAft>
              <a:buNone/>
            </a:pPr>
            <a:r>
              <a:rPr lang="en" sz="1200">
                <a:solidFill>
                  <a:schemeClr val="accent2"/>
                </a:solidFill>
              </a:rPr>
              <a:t>pip install qcengine</a:t>
            </a:r>
            <a:endParaRPr sz="1200">
              <a:solidFill>
                <a:schemeClr val="accent2"/>
              </a:solidFill>
            </a:endParaRPr>
          </a:p>
          <a:p>
            <a:pPr indent="0" lvl="0" marL="0" rtl="0" algn="l">
              <a:lnSpc>
                <a:spcPct val="100000"/>
              </a:lnSpc>
              <a:spcBef>
                <a:spcPts val="0"/>
              </a:spcBef>
              <a:spcAft>
                <a:spcPts val="0"/>
              </a:spcAft>
              <a:buNone/>
            </a:pPr>
            <a:r>
              <a:rPr lang="en" sz="1200">
                <a:solidFill>
                  <a:schemeClr val="accent2"/>
                </a:solidFill>
              </a:rPr>
              <a:t>pip install -e .</a:t>
            </a:r>
            <a:endParaRPr sz="1200">
              <a:solidFill>
                <a:schemeClr val="accent2"/>
              </a:solidFill>
            </a:endParaRPr>
          </a:p>
        </p:txBody>
      </p:sp>
      <p:sp>
        <p:nvSpPr>
          <p:cNvPr id="256" name="Google Shape;256;p3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apt-get, dnf, pacman, etc… use </a:t>
            </a:r>
            <a:r>
              <a:rPr lang="en">
                <a:solidFill>
                  <a:schemeClr val="accent1"/>
                </a:solidFill>
              </a:rPr>
              <a:t>repositories</a:t>
            </a:r>
            <a:r>
              <a:rPr lang="en"/>
              <a:t> to group packages. conda’s version of repositories are </a:t>
            </a:r>
            <a:r>
              <a:rPr lang="en">
                <a:solidFill>
                  <a:schemeClr val="accent1"/>
                </a:solidFill>
              </a:rPr>
              <a:t>channels</a:t>
            </a:r>
            <a:r>
              <a:rPr lang="en"/>
              <a:t>. Language specific package managers don’t normally have an analog. Third party repositories can be added for dnf and apt-get to use. This process will always be covered in a programs install docs and is normally just copy and paste. Can anyone guess where the file with repos information is stored in plain text?</a:t>
            </a:r>
            <a:endParaRPr/>
          </a:p>
          <a:p>
            <a:pPr indent="0" lvl="0" marL="0" rtl="0" algn="l">
              <a:spcBef>
                <a:spcPts val="1200"/>
              </a:spcBef>
              <a:spcAft>
                <a:spcPts val="1200"/>
              </a:spcAft>
              <a:buNone/>
            </a:pPr>
            <a:r>
              <a:rPr lang="en">
                <a:solidFill>
                  <a:schemeClr val="accent2"/>
                </a:solidFill>
              </a:rPr>
              <a:t>/etc/apt/sources.list.d/</a:t>
            </a:r>
            <a:endParaRPr>
              <a:solidFill>
                <a:schemeClr val="accent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Intro to Linux Part II - Important Tools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6"/>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ssh, systemd, and daemons</a:t>
            </a:r>
            <a:endParaRPr/>
          </a:p>
        </p:txBody>
      </p:sp>
      <p:sp>
        <p:nvSpPr>
          <p:cNvPr id="267" name="Google Shape;267;p36"/>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lt2"/>
                </a:solidFill>
              </a:rPr>
              <a:t>s</a:t>
            </a:r>
            <a:r>
              <a:rPr lang="en">
                <a:solidFill>
                  <a:schemeClr val="lt2"/>
                </a:solidFill>
              </a:rPr>
              <a:t>ystemd is a relatively new program found in many but not all linux systems to replace the old init system</a:t>
            </a:r>
            <a:endParaRPr>
              <a:solidFill>
                <a:schemeClr val="lt2"/>
              </a:solidFill>
            </a:endParaRPr>
          </a:p>
          <a:p>
            <a:pPr indent="0" lvl="0" marL="0" rtl="0" algn="l">
              <a:spcBef>
                <a:spcPts val="1200"/>
              </a:spcBef>
              <a:spcAft>
                <a:spcPts val="1200"/>
              </a:spcAft>
              <a:buNone/>
            </a:pPr>
            <a:r>
              <a:rPr lang="en">
                <a:solidFill>
                  <a:schemeClr val="lt2"/>
                </a:solidFill>
              </a:rPr>
              <a:t>The following video covers how to install, setup, and configure ssh using systemd. We’ll take a look at how to see what processes are running.</a:t>
            </a:r>
            <a:endParaRPr>
              <a:solidFill>
                <a:schemeClr val="lt2"/>
              </a:solidFill>
            </a:endParaRPr>
          </a:p>
        </p:txBody>
      </p:sp>
      <p:sp>
        <p:nvSpPr>
          <p:cNvPr id="268" name="Google Shape;268;p36"/>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 video introduction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Some Quick Vocabulary to Help us Along</a:t>
            </a:r>
            <a:endParaRPr/>
          </a:p>
        </p:txBody>
      </p:sp>
      <p:sp>
        <p:nvSpPr>
          <p:cNvPr id="274" name="Google Shape;274;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Our goal is to </a:t>
            </a:r>
            <a:r>
              <a:rPr lang="en"/>
              <a:t>set up</a:t>
            </a:r>
            <a:r>
              <a:rPr lang="en"/>
              <a:t> our machine to receive ssh connections. Secure shell.</a:t>
            </a:r>
            <a:br>
              <a:rPr lang="en"/>
            </a:br>
            <a:r>
              <a:rPr lang="en"/>
              <a:t>This means that your machine will be the </a:t>
            </a:r>
            <a:r>
              <a:rPr lang="en">
                <a:solidFill>
                  <a:schemeClr val="accent1"/>
                </a:solidFill>
              </a:rPr>
              <a:t>server </a:t>
            </a:r>
            <a:r>
              <a:rPr lang="en"/>
              <a:t>and </a:t>
            </a:r>
            <a:r>
              <a:rPr lang="en"/>
              <a:t>your laptop or connecting device will be the </a:t>
            </a:r>
            <a:r>
              <a:rPr lang="en">
                <a:solidFill>
                  <a:schemeClr val="accent1"/>
                </a:solidFill>
              </a:rPr>
              <a:t>client. </a:t>
            </a:r>
            <a:r>
              <a:rPr lang="en"/>
              <a:t>We’re looking for packages for </a:t>
            </a:r>
            <a:r>
              <a:rPr lang="en">
                <a:solidFill>
                  <a:schemeClr val="accent1"/>
                </a:solidFill>
              </a:rPr>
              <a:t>ssh servers. </a:t>
            </a:r>
            <a:r>
              <a:rPr lang="en"/>
              <a:t>Normally I’d just search the package repository or google what I want; however, for the video I’ll use grep to find what I’m looking for.</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pic>
        <p:nvPicPr>
          <p:cNvPr id="279" name="Google Shape;279;p38"/>
          <p:cNvPicPr preferRelativeResize="0"/>
          <p:nvPr/>
        </p:nvPicPr>
        <p:blipFill>
          <a:blip r:embed="rId3">
            <a:alphaModFix/>
          </a:blip>
          <a:stretch>
            <a:fillRect/>
          </a:stretch>
        </p:blipFill>
        <p:spPr>
          <a:xfrm>
            <a:off x="193650" y="0"/>
            <a:ext cx="8756702" cy="51912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ssh config</a:t>
            </a:r>
            <a:endParaRPr/>
          </a:p>
        </p:txBody>
      </p:sp>
      <p:sp>
        <p:nvSpPr>
          <p:cNvPr id="285" name="Google Shape;285;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Host</a:t>
            </a:r>
            <a:r>
              <a:rPr lang="en" sz="1050">
                <a:solidFill>
                  <a:srgbClr val="98C379"/>
                </a:solidFill>
                <a:highlight>
                  <a:srgbClr val="282C34"/>
                </a:highlight>
                <a:latin typeface="Courier New"/>
                <a:ea typeface="Courier New"/>
                <a:cs typeface="Courier New"/>
                <a:sym typeface="Courier New"/>
              </a:rPr>
              <a:t> Vulcan</a:t>
            </a:r>
            <a:endParaRPr sz="1050">
              <a:solidFill>
                <a:srgbClr val="98C379"/>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HostName</a:t>
            </a:r>
            <a:r>
              <a:rPr lang="en" sz="1050">
                <a:solidFill>
                  <a:srgbClr val="98C379"/>
                </a:solidFill>
                <a:highlight>
                  <a:srgbClr val="282C34"/>
                </a:highlight>
                <a:latin typeface="Courier New"/>
                <a:ea typeface="Courier New"/>
                <a:cs typeface="Courier New"/>
                <a:sym typeface="Courier New"/>
              </a:rPr>
              <a:t> vlogin2.ccqc.uga.edu</a:t>
            </a:r>
            <a:endParaRPr sz="1050">
              <a:solidFill>
                <a:srgbClr val="98C379"/>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User</a:t>
            </a:r>
            <a:r>
              <a:rPr lang="en" sz="1050">
                <a:solidFill>
                  <a:srgbClr val="98C379"/>
                </a:solidFill>
                <a:highlight>
                  <a:srgbClr val="282C34"/>
                </a:highlight>
                <a:latin typeface="Courier New"/>
                <a:ea typeface="Courier New"/>
                <a:cs typeface="Courier New"/>
                <a:sym typeface="Courier New"/>
              </a:rPr>
              <a:t> agh66737</a:t>
            </a:r>
            <a:endParaRPr sz="1050">
              <a:solidFill>
                <a:srgbClr val="98C379"/>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Host</a:t>
            </a:r>
            <a:r>
              <a:rPr lang="en" sz="1050">
                <a:solidFill>
                  <a:srgbClr val="98C379"/>
                </a:solidFill>
                <a:highlight>
                  <a:srgbClr val="282C34"/>
                </a:highlight>
                <a:latin typeface="Courier New"/>
                <a:ea typeface="Courier New"/>
                <a:cs typeface="Courier New"/>
                <a:sym typeface="Courier New"/>
              </a:rPr>
              <a:t> Sapelo</a:t>
            </a:r>
            <a:endParaRPr sz="1050">
              <a:solidFill>
                <a:srgbClr val="98C379"/>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HostName</a:t>
            </a:r>
            <a:r>
              <a:rPr lang="en" sz="1050">
                <a:solidFill>
                  <a:srgbClr val="98C379"/>
                </a:solidFill>
                <a:highlight>
                  <a:srgbClr val="282C34"/>
                </a:highlight>
                <a:latin typeface="Courier New"/>
                <a:ea typeface="Courier New"/>
                <a:cs typeface="Courier New"/>
                <a:sym typeface="Courier New"/>
              </a:rPr>
              <a:t> Sapelo2.gacrc.uga.edu</a:t>
            </a:r>
            <a:endParaRPr sz="1050">
              <a:solidFill>
                <a:srgbClr val="98C379"/>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User</a:t>
            </a:r>
            <a:r>
              <a:rPr lang="en" sz="1050">
                <a:solidFill>
                  <a:srgbClr val="98C379"/>
                </a:solidFill>
                <a:highlight>
                  <a:srgbClr val="282C34"/>
                </a:highlight>
                <a:latin typeface="Courier New"/>
                <a:ea typeface="Courier New"/>
                <a:cs typeface="Courier New"/>
                <a:sym typeface="Courier New"/>
              </a:rPr>
              <a:t> agh66737</a:t>
            </a:r>
            <a:endParaRPr b="1"/>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Scripting</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 to Bash</a:t>
            </a:r>
            <a:endParaRPr/>
          </a:p>
        </p:txBody>
      </p:sp>
      <p:sp>
        <p:nvSpPr>
          <p:cNvPr id="296" name="Google Shape;296;p41"/>
          <p:cNvSpPr txBox="1"/>
          <p:nvPr>
            <p:ph idx="1" type="body"/>
          </p:nvPr>
        </p:nvSpPr>
        <p:spPr>
          <a:xfrm>
            <a:off x="311700" y="1076900"/>
            <a:ext cx="5091600" cy="3990900"/>
          </a:xfrm>
          <a:prstGeom prst="rect">
            <a:avLst/>
          </a:prstGeom>
        </p:spPr>
        <p:txBody>
          <a:bodyPr anchorCtr="0" anchor="t" bIns="91425" lIns="91425" spcFirstLastPara="1" rIns="91425" wrap="square" tIns="91425">
            <a:normAutofit fontScale="77500" lnSpcReduction="20000"/>
          </a:bodyPr>
          <a:lstStyle/>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#!/bin/bash   </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B6C2"/>
                </a:solidFill>
                <a:highlight>
                  <a:srgbClr val="282C34"/>
                </a:highlight>
                <a:latin typeface="Courier New"/>
                <a:ea typeface="Courier New"/>
                <a:cs typeface="Courier New"/>
                <a:sym typeface="Courier New"/>
              </a:rPr>
              <a:t>echo</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"This is a basic print statement"</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B6C2"/>
                </a:solidFill>
                <a:highlight>
                  <a:srgbClr val="282C34"/>
                </a:highlight>
                <a:latin typeface="Courier New"/>
                <a:ea typeface="Courier New"/>
                <a:cs typeface="Courier New"/>
                <a:sym typeface="Courier New"/>
              </a:rPr>
              <a:t>echo</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"Where are we?"</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`pwd`</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B6C2"/>
                </a:solidFill>
                <a:highlight>
                  <a:srgbClr val="282C34"/>
                </a:highlight>
                <a:latin typeface="Courier New"/>
                <a:ea typeface="Courier New"/>
                <a:cs typeface="Courier New"/>
                <a:sym typeface="Courier New"/>
              </a:rPr>
              <a:t>echo</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"Lets take in some random, unused input"</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B6C2"/>
                </a:solidFill>
                <a:highlight>
                  <a:srgbClr val="282C34"/>
                </a:highlight>
                <a:latin typeface="Courier New"/>
                <a:ea typeface="Courier New"/>
                <a:cs typeface="Courier New"/>
                <a:sym typeface="Courier New"/>
              </a:rPr>
              <a:t>read</a:t>
            </a:r>
            <a:r>
              <a:rPr lang="en" sz="1050">
                <a:solidFill>
                  <a:srgbClr val="ABB2BF"/>
                </a:solidFill>
                <a:highlight>
                  <a:srgbClr val="282C34"/>
                </a:highlight>
                <a:latin typeface="Courier New"/>
                <a:ea typeface="Courier New"/>
                <a:cs typeface="Courier New"/>
                <a:sym typeface="Courier New"/>
              </a:rPr>
              <a:t> my_input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B6C2"/>
                </a:solidFill>
                <a:highlight>
                  <a:srgbClr val="282C34"/>
                </a:highlight>
                <a:latin typeface="Courier New"/>
                <a:ea typeface="Courier New"/>
                <a:cs typeface="Courier New"/>
                <a:sym typeface="Courier New"/>
              </a:rPr>
              <a:t>echo</a:t>
            </a: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$my_input</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my_input=/home/zander/github/new_proj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B6C2"/>
                </a:solidFill>
                <a:highlight>
                  <a:srgbClr val="282C34"/>
                </a:highlight>
                <a:latin typeface="Courier New"/>
                <a:ea typeface="Courier New"/>
                <a:cs typeface="Courier New"/>
                <a:sym typeface="Courier New"/>
              </a:rPr>
              <a:t>echo</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"Input a new Value"</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B6C2"/>
                </a:solidFill>
                <a:highlight>
                  <a:srgbClr val="282C34"/>
                </a:highlight>
                <a:latin typeface="Courier New"/>
                <a:ea typeface="Courier New"/>
                <a:cs typeface="Courier New"/>
                <a:sym typeface="Courier New"/>
              </a:rPr>
              <a:t>read</a:t>
            </a:r>
            <a:r>
              <a:rPr lang="en" sz="1050">
                <a:solidFill>
                  <a:srgbClr val="ABB2BF"/>
                </a:solidFill>
                <a:highlight>
                  <a:srgbClr val="282C34"/>
                </a:highlight>
                <a:latin typeface="Courier New"/>
                <a:ea typeface="Courier New"/>
                <a:cs typeface="Courier New"/>
                <a:sym typeface="Courier New"/>
              </a:rPr>
              <a:t> value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if</a:t>
            </a:r>
            <a:r>
              <a:rPr lang="en" sz="1050">
                <a:solidFill>
                  <a:srgbClr val="ABB2BF"/>
                </a:solidFill>
                <a:highlight>
                  <a:srgbClr val="282C34"/>
                </a:highlight>
                <a:latin typeface="Courier New"/>
                <a:ea typeface="Courier New"/>
                <a:cs typeface="Courier New"/>
                <a:sym typeface="Courier New"/>
              </a:rPr>
              <a:t> [[ value </a:t>
            </a:r>
            <a:r>
              <a:rPr lang="en" sz="1050">
                <a:solidFill>
                  <a:srgbClr val="56B6C2"/>
                </a:solidFill>
                <a:highlight>
                  <a:srgbClr val="282C34"/>
                </a:highlight>
                <a:latin typeface="Courier New"/>
                <a:ea typeface="Courier New"/>
                <a:cs typeface="Courier New"/>
                <a:sym typeface="Courier New"/>
              </a:rPr>
              <a:t>-gt</a:t>
            </a:r>
            <a:r>
              <a:rPr lang="en" sz="1050">
                <a:solidFill>
                  <a:srgbClr val="ABB2BF"/>
                </a:solidFill>
                <a:highlight>
                  <a:srgbClr val="282C34"/>
                </a:highlight>
                <a:latin typeface="Courier New"/>
                <a:ea typeface="Courier New"/>
                <a:cs typeface="Courier New"/>
                <a:sym typeface="Courier New"/>
              </a:rPr>
              <a:t> 7 ]]; </a:t>
            </a:r>
            <a:r>
              <a:rPr lang="en" sz="1050">
                <a:solidFill>
                  <a:srgbClr val="C678DD"/>
                </a:solidFill>
                <a:highlight>
                  <a:srgbClr val="282C34"/>
                </a:highlight>
                <a:latin typeface="Courier New"/>
                <a:ea typeface="Courier New"/>
                <a:cs typeface="Courier New"/>
                <a:sym typeface="Courier New"/>
              </a:rPr>
              <a:t>then</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echo</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"too high"</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elif</a:t>
            </a:r>
            <a:r>
              <a:rPr lang="en" sz="1050">
                <a:solidFill>
                  <a:srgbClr val="ABB2BF"/>
                </a:solidFill>
                <a:highlight>
                  <a:srgbClr val="282C34"/>
                </a:highlight>
                <a:latin typeface="Courier New"/>
                <a:ea typeface="Courier New"/>
                <a:cs typeface="Courier New"/>
                <a:sym typeface="Courier New"/>
              </a:rPr>
              <a:t> [[ value </a:t>
            </a:r>
            <a:r>
              <a:rPr lang="en" sz="1050">
                <a:solidFill>
                  <a:srgbClr val="56B6C2"/>
                </a:solidFill>
                <a:highlight>
                  <a:srgbClr val="282C34"/>
                </a:highlight>
                <a:latin typeface="Courier New"/>
                <a:ea typeface="Courier New"/>
                <a:cs typeface="Courier New"/>
                <a:sym typeface="Courier New"/>
              </a:rPr>
              <a:t>-lt</a:t>
            </a:r>
            <a:r>
              <a:rPr lang="en" sz="1050">
                <a:solidFill>
                  <a:srgbClr val="ABB2BF"/>
                </a:solidFill>
                <a:highlight>
                  <a:srgbClr val="282C34"/>
                </a:highlight>
                <a:latin typeface="Courier New"/>
                <a:ea typeface="Courier New"/>
                <a:cs typeface="Courier New"/>
                <a:sym typeface="Courier New"/>
              </a:rPr>
              <a:t> 7 ]]; </a:t>
            </a:r>
            <a:r>
              <a:rPr lang="en" sz="1050">
                <a:solidFill>
                  <a:srgbClr val="C678DD"/>
                </a:solidFill>
                <a:highlight>
                  <a:srgbClr val="282C34"/>
                </a:highlight>
                <a:latin typeface="Courier New"/>
                <a:ea typeface="Courier New"/>
                <a:cs typeface="Courier New"/>
                <a:sym typeface="Courier New"/>
              </a:rPr>
              <a:t>then</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echo</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"too low"</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else</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echo</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"that's a great number"</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fi</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for</a:t>
            </a: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i</a:t>
            </a:r>
            <a:r>
              <a:rPr lang="en" sz="1050">
                <a:solidFill>
                  <a:srgbClr val="ABB2BF"/>
                </a:solidFill>
                <a:highlight>
                  <a:srgbClr val="282C34"/>
                </a:highlight>
                <a:latin typeface="Courier New"/>
                <a:ea typeface="Courier New"/>
                <a:cs typeface="Courier New"/>
                <a:sym typeface="Courier New"/>
              </a:rPr>
              <a:t> </a:t>
            </a:r>
            <a:r>
              <a:rPr lang="en" sz="1050">
                <a:solidFill>
                  <a:srgbClr val="C678DD"/>
                </a:solidFill>
                <a:highlight>
                  <a:srgbClr val="282C34"/>
                </a:highlight>
                <a:latin typeface="Courier New"/>
                <a:ea typeface="Courier New"/>
                <a:cs typeface="Courier New"/>
                <a:sym typeface="Courier New"/>
              </a:rPr>
              <a:t>in</a:t>
            </a:r>
            <a:r>
              <a:rPr lang="en" sz="1050">
                <a:solidFill>
                  <a:srgbClr val="ABB2BF"/>
                </a:solidFill>
                <a:highlight>
                  <a:srgbClr val="282C34"/>
                </a:highlight>
                <a:latin typeface="Courier New"/>
                <a:ea typeface="Courier New"/>
                <a:cs typeface="Courier New"/>
                <a:sym typeface="Courier New"/>
              </a:rPr>
              <a:t> {1..7}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do</a:t>
            </a: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echo</a:t>
            </a:r>
            <a:r>
              <a:rPr lang="en" sz="1050">
                <a:solidFill>
                  <a:srgbClr val="ABB2BF"/>
                </a:solidFill>
                <a:highlight>
                  <a:srgbClr val="282C34"/>
                </a:highlight>
                <a:latin typeface="Courier New"/>
                <a:ea typeface="Courier New"/>
                <a:cs typeface="Courier New"/>
                <a:sym typeface="Courier New"/>
              </a:rPr>
              <a:t> 7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done</a:t>
            </a:r>
            <a:endParaRPr sz="1050">
              <a:solidFill>
                <a:srgbClr val="C678DD"/>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i="1" sz="1050">
              <a:solidFill>
                <a:srgbClr val="7F848E"/>
              </a:solidFill>
              <a:highlight>
                <a:srgbClr val="282C34"/>
              </a:highlight>
              <a:latin typeface="Courier New"/>
              <a:ea typeface="Courier New"/>
              <a:cs typeface="Courier New"/>
              <a:sym typeface="Courier New"/>
            </a:endParaRPr>
          </a:p>
        </p:txBody>
      </p:sp>
      <p:sp>
        <p:nvSpPr>
          <p:cNvPr id="297" name="Google Shape;297;p41"/>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Scripting is just </a:t>
            </a:r>
            <a:r>
              <a:rPr lang="en">
                <a:solidFill>
                  <a:schemeClr val="accent1"/>
                </a:solidFill>
              </a:rPr>
              <a:t>automating basic computer</a:t>
            </a:r>
            <a:r>
              <a:rPr lang="en"/>
              <a:t> tasks. Bash or the actual scripting languages can be natural languages since you’re tasks might involve the shell commands we’ve discussed.</a:t>
            </a:r>
            <a:endParaRPr/>
          </a:p>
          <a:p>
            <a:pPr indent="0" lvl="0" marL="0" rtl="0" algn="l">
              <a:spcBef>
                <a:spcPts val="1200"/>
              </a:spcBef>
              <a:spcAft>
                <a:spcPts val="0"/>
              </a:spcAft>
              <a:buNone/>
            </a:pPr>
            <a:r>
              <a:rPr lang="en"/>
              <a:t>There are some fancier languages like </a:t>
            </a:r>
            <a:r>
              <a:rPr lang="en">
                <a:solidFill>
                  <a:schemeClr val="accent1"/>
                </a:solidFill>
              </a:rPr>
              <a:t>sed</a:t>
            </a:r>
            <a:r>
              <a:rPr lang="en"/>
              <a:t>, and </a:t>
            </a:r>
            <a:r>
              <a:rPr lang="en">
                <a:solidFill>
                  <a:schemeClr val="accent1"/>
                </a:solidFill>
              </a:rPr>
              <a:t>awk</a:t>
            </a:r>
            <a:r>
              <a:rPr lang="en"/>
              <a:t> for doing very complex things very simply they’re not strictly speaking necessary.</a:t>
            </a:r>
            <a:endParaRPr/>
          </a:p>
          <a:p>
            <a:pPr indent="0" lvl="0" marL="0" rtl="0" algn="l">
              <a:spcBef>
                <a:spcPts val="1200"/>
              </a:spcBef>
              <a:spcAft>
                <a:spcPts val="1200"/>
              </a:spcAft>
              <a:buNone/>
            </a:pPr>
            <a:r>
              <a:rPr lang="en"/>
              <a:t>Python can also make a great scripting language.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Learning Objectives</a:t>
            </a:r>
            <a:endParaRPr/>
          </a:p>
        </p:txBody>
      </p:sp>
      <p:sp>
        <p:nvSpPr>
          <p:cNvPr id="67" name="Google Shape;67;p1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317500" lvl="0" marL="457200" rtl="0" algn="l">
              <a:spcBef>
                <a:spcPts val="0"/>
              </a:spcBef>
              <a:spcAft>
                <a:spcPts val="0"/>
              </a:spcAft>
              <a:buSzPts val="1400"/>
              <a:buChar char="●"/>
            </a:pPr>
            <a:r>
              <a:rPr lang="en" sz="1400"/>
              <a:t>Be comfortable with basic linux usage</a:t>
            </a:r>
            <a:endParaRPr sz="1400"/>
          </a:p>
          <a:p>
            <a:pPr indent="-304800" lvl="1" marL="914400" rtl="0" algn="l">
              <a:spcBef>
                <a:spcPts val="0"/>
              </a:spcBef>
              <a:spcAft>
                <a:spcPts val="0"/>
              </a:spcAft>
              <a:buSzPts val="1200"/>
              <a:buChar char="○"/>
            </a:pPr>
            <a:r>
              <a:rPr lang="en" sz="1200"/>
              <a:t>navigating, permissions, and basic commands</a:t>
            </a:r>
            <a:endParaRPr sz="1200"/>
          </a:p>
          <a:p>
            <a:pPr indent="-317500" lvl="0" marL="457200" rtl="0" algn="l">
              <a:spcBef>
                <a:spcPts val="0"/>
              </a:spcBef>
              <a:spcAft>
                <a:spcPts val="0"/>
              </a:spcAft>
              <a:buSzPts val="1400"/>
              <a:buChar char="●"/>
            </a:pPr>
            <a:r>
              <a:rPr lang="en" sz="1400"/>
              <a:t>Have a basic understanding of the fundamental tools of Linux</a:t>
            </a:r>
            <a:endParaRPr sz="1400"/>
          </a:p>
          <a:p>
            <a:pPr indent="-304800" lvl="1" marL="914400" rtl="0" algn="l">
              <a:spcBef>
                <a:spcPts val="0"/>
              </a:spcBef>
              <a:spcAft>
                <a:spcPts val="0"/>
              </a:spcAft>
              <a:buSzPts val="1200"/>
              <a:buChar char="○"/>
            </a:pPr>
            <a:r>
              <a:rPr lang="en" sz="1200"/>
              <a:t>git, grep, systemd, vim</a:t>
            </a:r>
            <a:endParaRPr sz="1200"/>
          </a:p>
          <a:p>
            <a:pPr indent="-317500" lvl="0" marL="457200" rtl="0" algn="l">
              <a:spcBef>
                <a:spcPts val="0"/>
              </a:spcBef>
              <a:spcAft>
                <a:spcPts val="0"/>
              </a:spcAft>
              <a:buSzPts val="1400"/>
              <a:buChar char="●"/>
            </a:pPr>
            <a:r>
              <a:rPr lang="en" sz="1400"/>
              <a:t>Know how to install packages with</a:t>
            </a:r>
            <a:endParaRPr sz="1400"/>
          </a:p>
          <a:p>
            <a:pPr indent="-304800" lvl="1" marL="914400" rtl="0" algn="l">
              <a:spcBef>
                <a:spcPts val="0"/>
              </a:spcBef>
              <a:spcAft>
                <a:spcPts val="0"/>
              </a:spcAft>
              <a:buSzPts val="1200"/>
              <a:buChar char="○"/>
            </a:pPr>
            <a:r>
              <a:rPr lang="en" sz="1200"/>
              <a:t>package</a:t>
            </a:r>
            <a:r>
              <a:rPr lang="en" sz="1200"/>
              <a:t> managers and conda</a:t>
            </a:r>
            <a:endParaRPr sz="1200"/>
          </a:p>
          <a:p>
            <a:pPr indent="-317500" lvl="0" marL="457200" rtl="0" algn="l">
              <a:spcBef>
                <a:spcPts val="0"/>
              </a:spcBef>
              <a:spcAft>
                <a:spcPts val="0"/>
              </a:spcAft>
              <a:buSzPts val="1400"/>
              <a:buChar char="●"/>
            </a:pPr>
            <a:r>
              <a:rPr lang="en" sz="1400"/>
              <a:t>Know how our clusters work</a:t>
            </a:r>
            <a:endParaRPr sz="1400"/>
          </a:p>
          <a:p>
            <a:pPr indent="-304800" lvl="1" marL="914400" rtl="0" algn="l">
              <a:spcBef>
                <a:spcPts val="0"/>
              </a:spcBef>
              <a:spcAft>
                <a:spcPts val="0"/>
              </a:spcAft>
              <a:buSzPts val="1200"/>
              <a:buChar char="○"/>
            </a:pPr>
            <a:r>
              <a:rPr lang="en" sz="1200"/>
              <a:t>software loading, submission process</a:t>
            </a:r>
            <a:endParaRPr sz="1200"/>
          </a:p>
          <a:p>
            <a:pPr indent="-304800" lvl="1" marL="914400" rtl="0" algn="l">
              <a:spcBef>
                <a:spcPts val="0"/>
              </a:spcBef>
              <a:spcAft>
                <a:spcPts val="0"/>
              </a:spcAft>
              <a:buSzPts val="1200"/>
              <a:buChar char="○"/>
            </a:pPr>
            <a:r>
              <a:rPr lang="en" sz="1200"/>
              <a:t>bash</a:t>
            </a:r>
            <a:endParaRPr sz="1200"/>
          </a:p>
        </p:txBody>
      </p:sp>
      <p:sp>
        <p:nvSpPr>
          <p:cNvPr id="68" name="Google Shape;68;p15"/>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1400">
                <a:solidFill>
                  <a:schemeClr val="accent1"/>
                </a:solidFill>
              </a:rPr>
              <a:t>Know what to do when you don’t know what to do -h / –help</a:t>
            </a:r>
            <a:endParaRPr sz="140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Cluster Submit Scripts</a:t>
            </a:r>
            <a:endParaRPr/>
          </a:p>
        </p:txBody>
      </p:sp>
      <p:sp>
        <p:nvSpPr>
          <p:cNvPr id="303" name="Google Shape;303;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Cluster software has two pieces a </a:t>
            </a:r>
            <a:r>
              <a:rPr lang="en">
                <a:solidFill>
                  <a:schemeClr val="accent1"/>
                </a:solidFill>
              </a:rPr>
              <a:t>scheduler</a:t>
            </a:r>
            <a:r>
              <a:rPr lang="en"/>
              <a:t> and a </a:t>
            </a:r>
            <a:r>
              <a:rPr lang="en">
                <a:solidFill>
                  <a:schemeClr val="accent1"/>
                </a:solidFill>
              </a:rPr>
              <a:t>resource manager. </a:t>
            </a:r>
            <a:r>
              <a:rPr lang="en"/>
              <a:t>Jobs need to be scheduled on available </a:t>
            </a:r>
            <a:r>
              <a:rPr lang="en"/>
              <a:t>resources in some fair and equitable way for multiple users. These jobs need to then be allocated the correct resources, monitored, and run on compute nodes. </a:t>
            </a:r>
            <a:endParaRPr/>
          </a:p>
          <a:p>
            <a:pPr indent="0" lvl="0" marL="0" rtl="0" algn="l">
              <a:spcBef>
                <a:spcPts val="1200"/>
              </a:spcBef>
              <a:spcAft>
                <a:spcPts val="1200"/>
              </a:spcAft>
              <a:buNone/>
            </a:pPr>
            <a:r>
              <a:rPr lang="en"/>
              <a:t>Some examples of cluster software:</a:t>
            </a:r>
            <a:br>
              <a:rPr lang="en"/>
            </a:br>
            <a:r>
              <a:rPr lang="en"/>
              <a:t>Vulcan: </a:t>
            </a:r>
            <a:r>
              <a:rPr lang="en">
                <a:solidFill>
                  <a:schemeClr val="accent1"/>
                </a:solidFill>
              </a:rPr>
              <a:t>SGE</a:t>
            </a:r>
            <a:r>
              <a:rPr lang="en"/>
              <a:t> (Sun Grid Engine) | Sapelo: </a:t>
            </a:r>
            <a:r>
              <a:rPr lang="en">
                <a:solidFill>
                  <a:schemeClr val="accent1"/>
                </a:solidFill>
              </a:rPr>
              <a:t>SLURM | </a:t>
            </a:r>
            <a:r>
              <a:rPr lang="en"/>
              <a:t>Others: </a:t>
            </a:r>
            <a:r>
              <a:rPr lang="en">
                <a:solidFill>
                  <a:schemeClr val="accent1"/>
                </a:solidFill>
              </a:rPr>
              <a:t>PBS/Torque</a:t>
            </a:r>
            <a:r>
              <a:rPr lang="en"/>
              <a:t> Scheduler/Resource Manager</a:t>
            </a:r>
            <a:br>
              <a:rPr lang="en"/>
            </a:br>
            <a:br>
              <a:rPr lang="en"/>
            </a:br>
            <a:r>
              <a:rPr lang="en"/>
              <a:t>The following slides will show some examples of submit scripts. The first section contains bash comments that are read by the `</a:t>
            </a:r>
            <a:r>
              <a:rPr lang="en">
                <a:solidFill>
                  <a:schemeClr val="dk1"/>
                </a:solidFill>
              </a:rPr>
              <a:t>qsub</a:t>
            </a:r>
            <a:r>
              <a:rPr lang="en"/>
              <a:t>` or `</a:t>
            </a:r>
            <a:r>
              <a:rPr lang="en">
                <a:solidFill>
                  <a:schemeClr val="dk1"/>
                </a:solidFill>
              </a:rPr>
              <a:t>sbatch</a:t>
            </a:r>
            <a:r>
              <a:rPr lang="en"/>
              <a:t>` command that’s being used to actually run your program. The second piece is just a bash script to run your job. This second part loads your software, prepares your directory to run the job, executes your program and copies or packages (tars) your output / results back to you.</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Some Important Bash Scripts: Vulcan (edited)</a:t>
            </a:r>
            <a:endParaRPr/>
          </a:p>
        </p:txBody>
      </p:sp>
      <p:sp>
        <p:nvSpPr>
          <p:cNvPr id="309" name="Google Shape;309;p43"/>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i="1" lang="en" sz="1050">
                <a:solidFill>
                  <a:srgbClr val="7F848E"/>
                </a:solidFill>
                <a:highlight>
                  <a:schemeClr val="lt1"/>
                </a:highlight>
                <a:latin typeface="Courier New"/>
                <a:ea typeface="Courier New"/>
                <a:cs typeface="Courier New"/>
                <a:sym typeface="Courier New"/>
              </a:rPr>
              <a:t>#!/bin/sh</a:t>
            </a:r>
            <a:endParaRPr i="1" sz="1050">
              <a:solidFill>
                <a:srgbClr val="7F848E"/>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chemeClr val="lt1"/>
                </a:highlight>
                <a:latin typeface="Courier New"/>
                <a:ea typeface="Courier New"/>
                <a:cs typeface="Courier New"/>
                <a:sym typeface="Courier New"/>
              </a:rPr>
              <a:t>#$ -q gen4.q</a:t>
            </a:r>
            <a:endParaRPr i="1" sz="1050">
              <a:solidFill>
                <a:srgbClr val="7F848E"/>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chemeClr val="lt1"/>
                </a:highlight>
                <a:latin typeface="Courier New"/>
                <a:ea typeface="Courier New"/>
                <a:cs typeface="Courier New"/>
                <a:sym typeface="Courier New"/>
              </a:rPr>
              <a:t>#$ -N ts</a:t>
            </a:r>
            <a:endParaRPr i="1" sz="1050">
              <a:solidFill>
                <a:srgbClr val="7F848E"/>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chemeClr val="lt1"/>
                </a:highlight>
                <a:latin typeface="Courier New"/>
                <a:ea typeface="Courier New"/>
                <a:cs typeface="Courier New"/>
                <a:sym typeface="Courier New"/>
              </a:rPr>
              <a:t>#$ -S /bin/sh</a:t>
            </a:r>
            <a:endParaRPr i="1" sz="1050">
              <a:solidFill>
                <a:srgbClr val="7F848E"/>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chemeClr val="lt1"/>
                </a:highlight>
                <a:latin typeface="Courier New"/>
                <a:ea typeface="Courier New"/>
                <a:cs typeface="Courier New"/>
                <a:sym typeface="Courier New"/>
              </a:rPr>
              <a:t>#$ -cwd</a:t>
            </a:r>
            <a:endParaRPr sz="1050">
              <a:solidFill>
                <a:srgbClr val="56B6C2"/>
              </a:solidFill>
              <a:highlight>
                <a:srgbClr val="282C34"/>
              </a:highlight>
              <a:latin typeface="Courier New"/>
              <a:ea typeface="Courier New"/>
              <a:cs typeface="Courier New"/>
              <a:sym typeface="Courier New"/>
            </a:endParaRPr>
          </a:p>
          <a:p>
            <a:pPr indent="0" lvl="0" marL="0" rtl="0" algn="l">
              <a:spcBef>
                <a:spcPts val="0"/>
              </a:spcBef>
              <a:spcAft>
                <a:spcPts val="1200"/>
              </a:spcAft>
              <a:buNone/>
            </a:pPr>
            <a:r>
              <a:t/>
            </a:r>
            <a:endParaRPr/>
          </a:p>
        </p:txBody>
      </p:sp>
      <p:sp>
        <p:nvSpPr>
          <p:cNvPr id="310" name="Google Shape;310;p43"/>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fontScale="85000" lnSpcReduction="10000"/>
          </a:bodyPr>
          <a:lstStyle/>
          <a:p>
            <a:pPr indent="0" lvl="0" marL="0" rtl="0" algn="l">
              <a:lnSpc>
                <a:spcPct val="135714"/>
              </a:lnSpc>
              <a:spcBef>
                <a:spcPts val="0"/>
              </a:spcBef>
              <a:spcAft>
                <a:spcPts val="0"/>
              </a:spcAft>
              <a:buNone/>
            </a:pPr>
            <a:r>
              <a:t/>
            </a:r>
            <a:endParaRPr sz="1050">
              <a:solidFill>
                <a:srgbClr val="56B6C2"/>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B6C2"/>
                </a:solidFill>
                <a:highlight>
                  <a:schemeClr val="lt1"/>
                </a:highlight>
                <a:latin typeface="Courier New"/>
                <a:ea typeface="Courier New"/>
                <a:cs typeface="Courier New"/>
                <a:sym typeface="Courier New"/>
              </a:rPr>
              <a:t>.</a:t>
            </a:r>
            <a:r>
              <a:rPr lang="en" sz="1050">
                <a:solidFill>
                  <a:srgbClr val="ABB2BF"/>
                </a:solidFill>
                <a:highlight>
                  <a:schemeClr val="lt1"/>
                </a:highlight>
                <a:latin typeface="Courier New"/>
                <a:ea typeface="Courier New"/>
                <a:cs typeface="Courier New"/>
                <a:sym typeface="Courier New"/>
              </a:rPr>
              <a:t> /etc/profile.d/modules.sh</a:t>
            </a:r>
            <a:endParaRPr sz="1050">
              <a:solidFill>
                <a:srgbClr val="ABB2BF"/>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chemeClr val="lt1"/>
                </a:highlight>
                <a:latin typeface="Courier New"/>
                <a:ea typeface="Courier New"/>
                <a:cs typeface="Courier New"/>
                <a:sym typeface="Courier New"/>
              </a:rPr>
              <a:t># Disable production of core dump files</a:t>
            </a:r>
            <a:endParaRPr i="1" sz="1050">
              <a:solidFill>
                <a:srgbClr val="7F848E"/>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56B6C2"/>
                </a:solidFill>
                <a:highlight>
                  <a:schemeClr val="lt1"/>
                </a:highlight>
                <a:latin typeface="Courier New"/>
                <a:ea typeface="Courier New"/>
                <a:cs typeface="Courier New"/>
                <a:sym typeface="Courier New"/>
              </a:rPr>
              <a:t>ulimit</a:t>
            </a:r>
            <a:r>
              <a:rPr lang="en" sz="1050">
                <a:solidFill>
                  <a:srgbClr val="ABB2BF"/>
                </a:solidFill>
                <a:highlight>
                  <a:schemeClr val="lt1"/>
                </a:highlight>
                <a:latin typeface="Courier New"/>
                <a:ea typeface="Courier New"/>
                <a:cs typeface="Courier New"/>
                <a:sym typeface="Courier New"/>
              </a:rPr>
              <a:t> -c 0</a:t>
            </a:r>
            <a:endParaRPr sz="1050">
              <a:solidFill>
                <a:srgbClr val="ABB2BF"/>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i="1" sz="1050">
              <a:solidFill>
                <a:srgbClr val="7F848E"/>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chemeClr val="lt1"/>
                </a:highlight>
                <a:latin typeface="Courier New"/>
                <a:ea typeface="Courier New"/>
                <a:cs typeface="Courier New"/>
                <a:sym typeface="Courier New"/>
              </a:rPr>
              <a:t># Load the requested Psi4 module file</a:t>
            </a:r>
            <a:endParaRPr i="1" sz="1050">
              <a:solidFill>
                <a:srgbClr val="7F848E"/>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chemeClr val="lt1"/>
                </a:highlight>
                <a:latin typeface="Courier New"/>
                <a:ea typeface="Courier New"/>
                <a:cs typeface="Courier New"/>
                <a:sym typeface="Courier New"/>
              </a:rPr>
              <a:t>vulcan load psi4@master~ambit~chemps2~debug~pcmsolver~vectorization</a:t>
            </a:r>
            <a:endParaRPr sz="1050">
              <a:solidFill>
                <a:srgbClr val="ABB2BF"/>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chemeClr val="lt1"/>
                </a:highlight>
                <a:latin typeface="Courier New"/>
                <a:ea typeface="Courier New"/>
                <a:cs typeface="Courier New"/>
                <a:sym typeface="Courier New"/>
              </a:rPr>
              <a:t>export</a:t>
            </a:r>
            <a:r>
              <a:rPr lang="en" sz="1050">
                <a:solidFill>
                  <a:srgbClr val="ABB2BF"/>
                </a:solidFill>
                <a:highlight>
                  <a:schemeClr val="lt1"/>
                </a:highlight>
                <a:latin typeface="Courier New"/>
                <a:ea typeface="Courier New"/>
                <a:cs typeface="Courier New"/>
                <a:sym typeface="Courier New"/>
              </a:rPr>
              <a:t> PYTHONPATH=</a:t>
            </a:r>
            <a:r>
              <a:rPr lang="en" sz="1050">
                <a:solidFill>
                  <a:srgbClr val="E06C75"/>
                </a:solidFill>
                <a:highlight>
                  <a:schemeClr val="lt1"/>
                </a:highlight>
                <a:latin typeface="Courier New"/>
                <a:ea typeface="Courier New"/>
                <a:cs typeface="Courier New"/>
                <a:sym typeface="Courier New"/>
              </a:rPr>
              <a:t>$PYTHONPATH</a:t>
            </a:r>
            <a:r>
              <a:rPr lang="en" sz="1050">
                <a:solidFill>
                  <a:srgbClr val="ABB2BF"/>
                </a:solidFill>
                <a:highlight>
                  <a:schemeClr val="lt1"/>
                </a:highlight>
                <a:latin typeface="Courier New"/>
                <a:ea typeface="Courier New"/>
                <a:cs typeface="Courier New"/>
                <a:sym typeface="Courier New"/>
              </a:rPr>
              <a:t>:~/py_scripts/</a:t>
            </a:r>
            <a:endParaRPr sz="1050">
              <a:solidFill>
                <a:srgbClr val="ABB2BF"/>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chemeClr val="lt1"/>
                </a:highlight>
                <a:latin typeface="Courier New"/>
                <a:ea typeface="Courier New"/>
                <a:cs typeface="Courier New"/>
                <a:sym typeface="Courier New"/>
              </a:rPr>
              <a:t>export</a:t>
            </a:r>
            <a:r>
              <a:rPr lang="en" sz="1050">
                <a:solidFill>
                  <a:srgbClr val="ABB2BF"/>
                </a:solidFill>
                <a:highlight>
                  <a:schemeClr val="lt1"/>
                </a:highlight>
                <a:latin typeface="Courier New"/>
                <a:ea typeface="Courier New"/>
                <a:cs typeface="Courier New"/>
                <a:sym typeface="Courier New"/>
              </a:rPr>
              <a:t> PYTHONPATH=</a:t>
            </a:r>
            <a:r>
              <a:rPr lang="en" sz="1050">
                <a:solidFill>
                  <a:srgbClr val="E06C75"/>
                </a:solidFill>
                <a:highlight>
                  <a:schemeClr val="lt1"/>
                </a:highlight>
                <a:latin typeface="Courier New"/>
                <a:ea typeface="Courier New"/>
                <a:cs typeface="Courier New"/>
                <a:sym typeface="Courier New"/>
              </a:rPr>
              <a:t>$PYTHONPATH</a:t>
            </a:r>
            <a:r>
              <a:rPr lang="en" sz="1050">
                <a:solidFill>
                  <a:srgbClr val="ABB2BF"/>
                </a:solidFill>
                <a:highlight>
                  <a:schemeClr val="lt1"/>
                </a:highlight>
                <a:latin typeface="Courier New"/>
                <a:ea typeface="Courier New"/>
                <a:cs typeface="Courier New"/>
                <a:sym typeface="Courier New"/>
              </a:rPr>
              <a:t>:~/github/optking</a:t>
            </a:r>
            <a:endParaRPr sz="1050">
              <a:solidFill>
                <a:srgbClr val="ABB2BF"/>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chemeClr val="lt1"/>
                </a:highlight>
                <a:latin typeface="Courier New"/>
                <a:ea typeface="Courier New"/>
                <a:cs typeface="Courier New"/>
                <a:sym typeface="Courier New"/>
              </a:rPr>
              <a:t>export</a:t>
            </a:r>
            <a:r>
              <a:rPr lang="en" sz="1050">
                <a:solidFill>
                  <a:srgbClr val="ABB2BF"/>
                </a:solidFill>
                <a:highlight>
                  <a:schemeClr val="lt1"/>
                </a:highlight>
                <a:latin typeface="Courier New"/>
                <a:ea typeface="Courier New"/>
                <a:cs typeface="Courier New"/>
                <a:sym typeface="Courier New"/>
              </a:rPr>
              <a:t> PSI_SCRATCH=</a:t>
            </a:r>
            <a:r>
              <a:rPr lang="en" sz="1050">
                <a:solidFill>
                  <a:srgbClr val="E06C75"/>
                </a:solidFill>
                <a:highlight>
                  <a:schemeClr val="lt1"/>
                </a:highlight>
                <a:latin typeface="Courier New"/>
                <a:ea typeface="Courier New"/>
                <a:cs typeface="Courier New"/>
                <a:sym typeface="Courier New"/>
              </a:rPr>
              <a:t>$TMPDIR</a:t>
            </a:r>
            <a:endParaRPr sz="1050">
              <a:solidFill>
                <a:srgbClr val="E06C75"/>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chemeClr val="lt1"/>
                </a:highlight>
                <a:latin typeface="Courier New"/>
                <a:ea typeface="Courier New"/>
                <a:cs typeface="Courier New"/>
                <a:sym typeface="Courier New"/>
              </a:rPr>
              <a:t>export</a:t>
            </a:r>
            <a:r>
              <a:rPr lang="en" sz="1050">
                <a:solidFill>
                  <a:srgbClr val="ABB2BF"/>
                </a:solidFill>
                <a:highlight>
                  <a:schemeClr val="lt1"/>
                </a:highlight>
                <a:latin typeface="Courier New"/>
                <a:ea typeface="Courier New"/>
                <a:cs typeface="Courier New"/>
                <a:sym typeface="Courier New"/>
              </a:rPr>
              <a:t> KMP_DUPLICATE_LIB_OK=TRUE</a:t>
            </a:r>
            <a:endParaRPr sz="1050">
              <a:solidFill>
                <a:srgbClr val="ABB2BF"/>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chemeClr val="lt1"/>
                </a:highlight>
                <a:latin typeface="Courier New"/>
                <a:ea typeface="Courier New"/>
                <a:cs typeface="Courier New"/>
                <a:sym typeface="Courier New"/>
              </a:rPr>
              <a:t>psi4 -n 4 -i input.dat -o output.dat</a:t>
            </a:r>
            <a:endParaRPr sz="1050">
              <a:solidFill>
                <a:srgbClr val="ABB2BF"/>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i="1" sz="1050">
              <a:solidFill>
                <a:srgbClr val="7F848E"/>
              </a:solidFill>
              <a:highlight>
                <a:srgbClr val="282C34"/>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Sapelo Submit Scripts </a:t>
            </a:r>
            <a:endParaRPr/>
          </a:p>
        </p:txBody>
      </p:sp>
      <p:sp>
        <p:nvSpPr>
          <p:cNvPr id="316" name="Google Shape;316;p4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fontScale="77500"/>
          </a:bodyPr>
          <a:lstStyle/>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#!/bin/bash</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#SBATCH --job-name=test                     # Job name</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#SBATCH --partition=batch               # Partition (queue) name</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#SBATCH --constraint="Intel|EPYC"</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#SBATCH --ntasks=4                    # Number of MPI ranks</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#SBATCH --ntasks-per-node=4           # How many tasks on each node</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#SBATCH --cpus-per-task=1             # Number of cores per MPI rank</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#SBATCH --mem=32GB                    # Total memory (don't bother with per-cpu)</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#SBATCH --time=2:00:00</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#SBATCH --output="%x.%j".out          # Standard output log</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#SBATCH --error="%x.%j".err           # Standard error log</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#SBATCH --mail-user="%u"@uga.edu</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#SBTACH --mail-type=END,FAIL</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#SBTACH --export=ALL</a:t>
            </a:r>
            <a:endParaRPr i="1" sz="1050">
              <a:solidFill>
                <a:srgbClr val="7F848E"/>
              </a:solidFill>
              <a:highlight>
                <a:srgbClr val="282C34"/>
              </a:highlight>
              <a:latin typeface="Courier New"/>
              <a:ea typeface="Courier New"/>
              <a:cs typeface="Courier New"/>
              <a:sym typeface="Courier New"/>
            </a:endParaRPr>
          </a:p>
          <a:p>
            <a:pPr indent="0" lvl="0" marL="0" rtl="0" algn="l">
              <a:spcBef>
                <a:spcPts val="0"/>
              </a:spcBef>
              <a:spcAft>
                <a:spcPts val="1200"/>
              </a:spcAft>
              <a:buNone/>
            </a:pPr>
            <a:r>
              <a:t/>
            </a:r>
            <a:endParaRPr/>
          </a:p>
        </p:txBody>
      </p:sp>
      <p:sp>
        <p:nvSpPr>
          <p:cNvPr id="317" name="Google Shape;317;p4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fontScale="70000" lnSpcReduction="10000"/>
          </a:bodyPr>
          <a:lstStyle/>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module load intel/2021a  </a:t>
            </a:r>
            <a:r>
              <a:rPr i="1" lang="en" sz="1050">
                <a:solidFill>
                  <a:srgbClr val="7F848E"/>
                </a:solidFill>
                <a:highlight>
                  <a:srgbClr val="282C34"/>
                </a:highlight>
                <a:latin typeface="Courier New"/>
                <a:ea typeface="Courier New"/>
                <a:cs typeface="Courier New"/>
                <a:sym typeface="Courier New"/>
              </a:rPr>
              <a:t># Still need to load host mpi. Host mpi starts containers and allocates nodes. Internal mpi used to run</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export</a:t>
            </a:r>
            <a:r>
              <a:rPr lang="en" sz="1050">
                <a:solidFill>
                  <a:srgbClr val="ABB2BF"/>
                </a:solidFill>
                <a:highlight>
                  <a:srgbClr val="282C34"/>
                </a:highlight>
                <a:latin typeface="Courier New"/>
                <a:ea typeface="Courier New"/>
                <a:cs typeface="Courier New"/>
                <a:sym typeface="Courier New"/>
              </a:rPr>
              <a:t> NSLOTS=</a:t>
            </a:r>
            <a:r>
              <a:rPr lang="en" sz="1050">
                <a:solidFill>
                  <a:srgbClr val="E06C75"/>
                </a:solidFill>
                <a:highlight>
                  <a:srgbClr val="282C34"/>
                </a:highlight>
                <a:latin typeface="Courier New"/>
                <a:ea typeface="Courier New"/>
                <a:cs typeface="Courier New"/>
                <a:sym typeface="Courier New"/>
              </a:rPr>
              <a:t>$SLURM_NTASKS</a:t>
            </a:r>
            <a:endParaRPr sz="1050">
              <a:solidFill>
                <a:srgbClr val="E06C75"/>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export</a:t>
            </a:r>
            <a:r>
              <a:rPr lang="en" sz="1050">
                <a:solidFill>
                  <a:srgbClr val="ABB2BF"/>
                </a:solidFill>
                <a:highlight>
                  <a:srgbClr val="282C34"/>
                </a:highlight>
                <a:latin typeface="Courier New"/>
                <a:ea typeface="Courier New"/>
                <a:cs typeface="Courier New"/>
                <a:sym typeface="Courier New"/>
              </a:rPr>
              <a:t> THREADS=</a:t>
            </a:r>
            <a:r>
              <a:rPr lang="en" sz="1050">
                <a:solidFill>
                  <a:srgbClr val="E06C75"/>
                </a:solidFill>
                <a:highlight>
                  <a:srgbClr val="282C34"/>
                </a:highlight>
                <a:latin typeface="Courier New"/>
                <a:ea typeface="Courier New"/>
                <a:cs typeface="Courier New"/>
                <a:sym typeface="Courier New"/>
              </a:rPr>
              <a:t>$SLURM_CPUS_PER_TASK</a:t>
            </a:r>
            <a:endParaRPr sz="1050">
              <a:solidFill>
                <a:srgbClr val="E06C75"/>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export</a:t>
            </a:r>
            <a:r>
              <a:rPr lang="en" sz="1050">
                <a:solidFill>
                  <a:srgbClr val="ABB2BF"/>
                </a:solidFill>
                <a:highlight>
                  <a:srgbClr val="282C34"/>
                </a:highlight>
                <a:latin typeface="Courier New"/>
                <a:ea typeface="Courier New"/>
                <a:cs typeface="Courier New"/>
                <a:sym typeface="Courier New"/>
              </a:rPr>
              <a:t> SUBMIT_DIR=</a:t>
            </a:r>
            <a:r>
              <a:rPr lang="en" sz="1050">
                <a:solidFill>
                  <a:srgbClr val="E06C75"/>
                </a:solidFill>
                <a:highlight>
                  <a:srgbClr val="282C34"/>
                </a:highlight>
                <a:latin typeface="Courier New"/>
                <a:ea typeface="Courier New"/>
                <a:cs typeface="Courier New"/>
                <a:sym typeface="Courier New"/>
              </a:rPr>
              <a:t>$SLURM_SUBMIT_DIR</a:t>
            </a:r>
            <a:endParaRPr sz="1050">
              <a:solidFill>
                <a:srgbClr val="E06C75"/>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 to change scratch dir to use local machine scratch</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export</a:t>
            </a:r>
            <a:r>
              <a:rPr lang="en" sz="1050">
                <a:solidFill>
                  <a:srgbClr val="ABB2BF"/>
                </a:solidFill>
                <a:highlight>
                  <a:srgbClr val="282C34"/>
                </a:highlight>
                <a:latin typeface="Courier New"/>
                <a:ea typeface="Courier New"/>
                <a:cs typeface="Courier New"/>
                <a:sym typeface="Courier New"/>
              </a:rPr>
              <a:t> SCRATCH_DIR=/scratch/</a:t>
            </a:r>
            <a:r>
              <a:rPr lang="en" sz="1050">
                <a:solidFill>
                  <a:srgbClr val="E06C75"/>
                </a:solidFill>
                <a:highlight>
                  <a:srgbClr val="282C34"/>
                </a:highlight>
                <a:latin typeface="Courier New"/>
                <a:ea typeface="Courier New"/>
                <a:cs typeface="Courier New"/>
                <a:sym typeface="Courier New"/>
              </a:rPr>
              <a:t>$USER</a:t>
            </a:r>
            <a:r>
              <a:rPr lang="en" sz="1050">
                <a:solidFill>
                  <a:srgbClr val="ABB2BF"/>
                </a:solidFill>
                <a:highlight>
                  <a:srgbClr val="282C34"/>
                </a:highlight>
                <a:latin typeface="Courier New"/>
                <a:ea typeface="Courier New"/>
                <a:cs typeface="Courier New"/>
                <a:sym typeface="Courier New"/>
              </a:rPr>
              <a:t>/tmp/</a:t>
            </a:r>
            <a:r>
              <a:rPr lang="en" sz="1050">
                <a:solidFill>
                  <a:srgbClr val="E06C75"/>
                </a:solidFill>
                <a:highlight>
                  <a:srgbClr val="282C34"/>
                </a:highlight>
                <a:latin typeface="Courier New"/>
                <a:ea typeface="Courier New"/>
                <a:cs typeface="Courier New"/>
                <a:sym typeface="Courier New"/>
              </a:rPr>
              <a:t>$SLURM_JOB_ID</a:t>
            </a:r>
            <a:endParaRPr sz="1050">
              <a:solidFill>
                <a:srgbClr val="E06C75"/>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mkdir -p </a:t>
            </a:r>
            <a:r>
              <a:rPr lang="en" sz="1050">
                <a:solidFill>
                  <a:srgbClr val="E06C75"/>
                </a:solidFill>
                <a:highlight>
                  <a:srgbClr val="282C34"/>
                </a:highlight>
                <a:latin typeface="Courier New"/>
                <a:ea typeface="Courier New"/>
                <a:cs typeface="Courier New"/>
                <a:sym typeface="Courier New"/>
              </a:rPr>
              <a:t>$SCRATCH_DIR</a:t>
            </a:r>
            <a:endParaRPr sz="1050">
              <a:solidFill>
                <a:srgbClr val="E06C75"/>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export</a:t>
            </a:r>
            <a:r>
              <a:rPr lang="en" sz="1050">
                <a:solidFill>
                  <a:srgbClr val="ABB2BF"/>
                </a:solidFill>
                <a:highlight>
                  <a:srgbClr val="282C34"/>
                </a:highlight>
                <a:latin typeface="Courier New"/>
                <a:ea typeface="Courier New"/>
                <a:cs typeface="Courier New"/>
                <a:sym typeface="Courier New"/>
              </a:rPr>
              <a:t> SINGULARITY_BIND=</a:t>
            </a:r>
            <a:r>
              <a:rPr lang="en" sz="1050">
                <a:solidFill>
                  <a:srgbClr val="98C379"/>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$SUBMIT_DIR</a:t>
            </a:r>
            <a:r>
              <a:rPr lang="en" sz="1050">
                <a:solidFill>
                  <a:srgbClr val="98C379"/>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$SCRATCH_DIR</a:t>
            </a:r>
            <a:r>
              <a:rPr lang="en" sz="1050">
                <a:solidFill>
                  <a:srgbClr val="98C379"/>
                </a:solidFill>
                <a:highlight>
                  <a:srgbClr val="282C34"/>
                </a:highlight>
                <a:latin typeface="Courier New"/>
                <a:ea typeface="Courier New"/>
                <a:cs typeface="Courier New"/>
                <a:sym typeface="Courier New"/>
              </a:rPr>
              <a:t>"</a:t>
            </a:r>
            <a:r>
              <a:rPr lang="en" sz="1050">
                <a:solidFill>
                  <a:srgbClr val="ABB2BF"/>
                </a:solidFill>
                <a:highlight>
                  <a:srgbClr val="282C34"/>
                </a:highlight>
                <a:latin typeface="Courier New"/>
                <a:ea typeface="Courier New"/>
                <a:cs typeface="Courier New"/>
                <a:sym typeface="Courier New"/>
              </a:rPr>
              <a:t>  </a:t>
            </a:r>
            <a:r>
              <a:rPr i="1" lang="en" sz="1050">
                <a:solidFill>
                  <a:srgbClr val="7F848E"/>
                </a:solidFill>
                <a:highlight>
                  <a:srgbClr val="282C34"/>
                </a:highlight>
                <a:latin typeface="Courier New"/>
                <a:ea typeface="Courier New"/>
                <a:cs typeface="Courier New"/>
                <a:sym typeface="Courier New"/>
              </a:rPr>
              <a:t># This binds the directory into the container so that output can be written.</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mpirun -n </a:t>
            </a:r>
            <a:r>
              <a:rPr lang="en" sz="1050">
                <a:solidFill>
                  <a:srgbClr val="E06C75"/>
                </a:solidFill>
                <a:highlight>
                  <a:srgbClr val="282C34"/>
                </a:highlight>
                <a:latin typeface="Courier New"/>
                <a:ea typeface="Courier New"/>
                <a:cs typeface="Courier New"/>
                <a:sym typeface="Courier New"/>
              </a:rPr>
              <a:t>$NSLOTS</a:t>
            </a:r>
            <a:r>
              <a:rPr lang="en" sz="1050">
                <a:solidFill>
                  <a:srgbClr val="ABB2BF"/>
                </a:solidFill>
                <a:highlight>
                  <a:srgbClr val="282C34"/>
                </a:highlight>
                <a:latin typeface="Courier New"/>
                <a:ea typeface="Courier New"/>
                <a:cs typeface="Courier New"/>
                <a:sym typeface="Courier New"/>
              </a:rPr>
              <a:t> singularity </a:t>
            </a:r>
            <a:r>
              <a:rPr lang="en" sz="1050">
                <a:solidFill>
                  <a:srgbClr val="56B6C2"/>
                </a:solidFill>
                <a:highlight>
                  <a:srgbClr val="282C34"/>
                </a:highlight>
                <a:latin typeface="Courier New"/>
                <a:ea typeface="Courier New"/>
                <a:cs typeface="Courier New"/>
                <a:sym typeface="Courier New"/>
              </a:rPr>
              <a:t>exec</a:t>
            </a:r>
            <a:r>
              <a:rPr lang="en" sz="1050">
                <a:solidFill>
                  <a:srgbClr val="ABB2BF"/>
                </a:solidFill>
                <a:highlight>
                  <a:srgbClr val="282C34"/>
                </a:highlight>
                <a:latin typeface="Courier New"/>
                <a:ea typeface="Courier New"/>
                <a:cs typeface="Courier New"/>
                <a:sym typeface="Courier New"/>
              </a:rPr>
              <a:t> /work/jttlab/containers/molpro_mpisoc.sif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molpro.exe input.dat --ga-impl ga --output </a:t>
            </a:r>
            <a:r>
              <a:rPr lang="en" sz="1050">
                <a:solidFill>
                  <a:srgbClr val="E06C75"/>
                </a:solidFill>
                <a:highlight>
                  <a:srgbClr val="282C34"/>
                </a:highlight>
                <a:latin typeface="Courier New"/>
                <a:ea typeface="Courier New"/>
                <a:cs typeface="Courier New"/>
                <a:sym typeface="Courier New"/>
              </a:rPr>
              <a:t>$SUBMIT_DIR</a:t>
            </a:r>
            <a:r>
              <a:rPr lang="en" sz="1050">
                <a:solidFill>
                  <a:srgbClr val="ABB2BF"/>
                </a:solidFill>
                <a:highlight>
                  <a:srgbClr val="282C34"/>
                </a:highlight>
                <a:latin typeface="Courier New"/>
                <a:ea typeface="Courier New"/>
                <a:cs typeface="Courier New"/>
                <a:sym typeface="Courier New"/>
              </a:rPr>
              <a:t>/output.dat --nouse-logfile --directory </a:t>
            </a:r>
            <a:r>
              <a:rPr lang="en" sz="1050">
                <a:solidFill>
                  <a:srgbClr val="E06C75"/>
                </a:solidFill>
                <a:highlight>
                  <a:srgbClr val="282C34"/>
                </a:highlight>
                <a:latin typeface="Courier New"/>
                <a:ea typeface="Courier New"/>
                <a:cs typeface="Courier New"/>
                <a:sym typeface="Courier New"/>
              </a:rPr>
              <a:t>$SCRATCH_DIR</a:t>
            </a:r>
            <a:endParaRPr sz="1050">
              <a:solidFill>
                <a:srgbClr val="E06C75"/>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rm </a:t>
            </a:r>
            <a:r>
              <a:rPr lang="en" sz="1050">
                <a:solidFill>
                  <a:srgbClr val="E06C75"/>
                </a:solidFill>
                <a:highlight>
                  <a:srgbClr val="282C34"/>
                </a:highlight>
                <a:latin typeface="Courier New"/>
                <a:ea typeface="Courier New"/>
                <a:cs typeface="Courier New"/>
                <a:sym typeface="Courier New"/>
              </a:rPr>
              <a:t>$SCRATCH_DIR</a:t>
            </a:r>
            <a:r>
              <a:rPr lang="en" sz="1050">
                <a:solidFill>
                  <a:srgbClr val="ABB2BF"/>
                </a:solidFill>
                <a:highlight>
                  <a:srgbClr val="282C34"/>
                </a:highlight>
                <a:latin typeface="Courier New"/>
                <a:ea typeface="Courier New"/>
                <a:cs typeface="Courier New"/>
                <a:sym typeface="Courier New"/>
              </a:rPr>
              <a:t> -r</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7F848E"/>
                </a:solidFill>
                <a:highlight>
                  <a:srgbClr val="282C34"/>
                </a:highlight>
                <a:latin typeface="Courier New"/>
                <a:ea typeface="Courier New"/>
                <a:cs typeface="Courier New"/>
                <a:sym typeface="Courier New"/>
              </a:rPr>
              <a:t>#ignored line -- do not remove</a:t>
            </a:r>
            <a:endParaRPr i="1" sz="1050">
              <a:solidFill>
                <a:srgbClr val="7F848E"/>
              </a:solidFill>
              <a:highlight>
                <a:srgbClr val="282C34"/>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 “Actual” Python “Script”</a:t>
            </a:r>
            <a:endParaRPr/>
          </a:p>
        </p:txBody>
      </p:sp>
      <p:sp>
        <p:nvSpPr>
          <p:cNvPr id="323" name="Google Shape;323;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62500" lnSpcReduction="10000"/>
          </a:bodyPr>
          <a:lstStyle/>
          <a:p>
            <a:pPr indent="0" lvl="0" marL="0" rtl="0" algn="l">
              <a:lnSpc>
                <a:spcPct val="135714"/>
              </a:lnSpc>
              <a:spcBef>
                <a:spcPts val="0"/>
              </a:spcBef>
              <a:spcAft>
                <a:spcPts val="0"/>
              </a:spcAft>
              <a:buNone/>
            </a:pPr>
            <a:r>
              <a:rPr i="1" lang="en" sz="1050">
                <a:solidFill>
                  <a:srgbClr val="C678DD"/>
                </a:solidFill>
                <a:highlight>
                  <a:srgbClr val="282C34"/>
                </a:highlight>
                <a:latin typeface="Courier New"/>
                <a:ea typeface="Courier New"/>
                <a:cs typeface="Courier New"/>
                <a:sym typeface="Courier New"/>
              </a:rPr>
              <a:t>import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re</a:t>
            </a:r>
            <a:endParaRPr sz="1050">
              <a:solidFill>
                <a:srgbClr val="E5C07B"/>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C678DD"/>
                </a:solidFill>
                <a:highlight>
                  <a:srgbClr val="282C34"/>
                </a:highlight>
                <a:latin typeface="Courier New"/>
                <a:ea typeface="Courier New"/>
                <a:cs typeface="Courier New"/>
                <a:sym typeface="Courier New"/>
              </a:rPr>
              <a:t>import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os</a:t>
            </a:r>
            <a:endParaRPr sz="1050">
              <a:solidFill>
                <a:srgbClr val="E5C07B"/>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C678DD"/>
                </a:solidFill>
                <a:highlight>
                  <a:srgbClr val="282C34"/>
                </a:highlight>
                <a:latin typeface="Courier New"/>
                <a:ea typeface="Courier New"/>
                <a:cs typeface="Courier New"/>
                <a:sym typeface="Courier New"/>
              </a:rPr>
              <a:t>import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shutil</a:t>
            </a:r>
            <a:endParaRPr sz="1050">
              <a:solidFill>
                <a:srgbClr val="E5C07B"/>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C678DD"/>
                </a:solidFill>
                <a:highlight>
                  <a:srgbClr val="282C34"/>
                </a:highlight>
                <a:latin typeface="Courier New"/>
                <a:ea typeface="Courier New"/>
                <a:cs typeface="Courier New"/>
                <a:sym typeface="Courier New"/>
              </a:rPr>
              <a:t>import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subprocess</a:t>
            </a:r>
            <a:endParaRPr sz="1050">
              <a:solidFill>
                <a:srgbClr val="E5C07B"/>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C678DD"/>
                </a:solidFill>
                <a:highlight>
                  <a:srgbClr val="282C34"/>
                </a:highlight>
                <a:latin typeface="Courier New"/>
                <a:ea typeface="Courier New"/>
                <a:cs typeface="Courier New"/>
                <a:sym typeface="Courier New"/>
              </a:rPr>
              <a:t>import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json</a:t>
            </a:r>
            <a:endParaRPr sz="1050">
              <a:solidFill>
                <a:srgbClr val="E5C07B"/>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C678DD"/>
                </a:solidFill>
                <a:highlight>
                  <a:srgbClr val="282C34"/>
                </a:highlight>
                <a:latin typeface="Courier New"/>
                <a:ea typeface="Courier New"/>
                <a:cs typeface="Courier New"/>
                <a:sym typeface="Courier New"/>
              </a:rPr>
              <a:t>import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argparse</a:t>
            </a:r>
            <a:endParaRPr sz="1050">
              <a:solidFill>
                <a:srgbClr val="E5C07B"/>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C678DD"/>
                </a:solidFill>
                <a:highlight>
                  <a:srgbClr val="282C34"/>
                </a:highlight>
                <a:latin typeface="Courier New"/>
                <a:ea typeface="Courier New"/>
                <a:cs typeface="Courier New"/>
                <a:sym typeface="Courier New"/>
              </a:rPr>
              <a:t>import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optavc</a:t>
            </a:r>
            <a:r>
              <a:rPr lang="en" sz="1050">
                <a:solidFill>
                  <a:srgbClr val="ABB2BF"/>
                </a:solidFill>
                <a:highlight>
                  <a:srgbClr val="282C34"/>
                </a:highlight>
                <a:latin typeface="Courier New"/>
                <a:ea typeface="Courier New"/>
                <a:cs typeface="Courier New"/>
                <a:sym typeface="Courier New"/>
              </a:rPr>
              <a:t>.</a:t>
            </a:r>
            <a:r>
              <a:rPr lang="en" sz="1050">
                <a:solidFill>
                  <a:srgbClr val="E5C07B"/>
                </a:solidFill>
                <a:highlight>
                  <a:srgbClr val="282C34"/>
                </a:highlight>
                <a:latin typeface="Courier New"/>
                <a:ea typeface="Courier New"/>
                <a:cs typeface="Courier New"/>
                <a:sym typeface="Courier New"/>
              </a:rPr>
              <a:t>options</a:t>
            </a:r>
            <a:endParaRPr sz="1050">
              <a:solidFill>
                <a:srgbClr val="E5C07B"/>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i="1" lang="en" sz="1050">
                <a:solidFill>
                  <a:srgbClr val="C678DD"/>
                </a:solidFill>
                <a:highlight>
                  <a:srgbClr val="282C34"/>
                </a:highlight>
                <a:latin typeface="Courier New"/>
                <a:ea typeface="Courier New"/>
                <a:cs typeface="Courier New"/>
                <a:sym typeface="Courier New"/>
              </a:rPr>
              <a:t>import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optavc</a:t>
            </a:r>
            <a:r>
              <a:rPr lang="en" sz="1050">
                <a:solidFill>
                  <a:srgbClr val="ABB2BF"/>
                </a:solidFill>
                <a:highlight>
                  <a:srgbClr val="282C34"/>
                </a:highlight>
                <a:latin typeface="Courier New"/>
                <a:ea typeface="Courier New"/>
                <a:cs typeface="Courier New"/>
                <a:sym typeface="Courier New"/>
              </a:rPr>
              <a:t>.</a:t>
            </a:r>
            <a:r>
              <a:rPr lang="en" sz="1050">
                <a:solidFill>
                  <a:srgbClr val="E5C07B"/>
                </a:solidFill>
                <a:highlight>
                  <a:srgbClr val="282C34"/>
                </a:highlight>
                <a:latin typeface="Courier New"/>
                <a:ea typeface="Courier New"/>
                <a:cs typeface="Courier New"/>
                <a:sym typeface="Courier New"/>
              </a:rPr>
              <a:t>cluster</a:t>
            </a:r>
            <a:endParaRPr sz="1050">
              <a:solidFill>
                <a:srgbClr val="E5C07B"/>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def</a:t>
            </a:r>
            <a:r>
              <a:rPr lang="en" sz="1050">
                <a:solidFill>
                  <a:srgbClr val="ABB2BF"/>
                </a:solidFill>
                <a:highlight>
                  <a:srgbClr val="282C34"/>
                </a:highlight>
                <a:latin typeface="Courier New"/>
                <a:ea typeface="Courier New"/>
                <a:cs typeface="Courier New"/>
                <a:sym typeface="Courier New"/>
              </a:rPr>
              <a:t> </a:t>
            </a:r>
            <a:r>
              <a:rPr lang="en" sz="1050">
                <a:solidFill>
                  <a:srgbClr val="61AFEF"/>
                </a:solidFill>
                <a:highlight>
                  <a:srgbClr val="282C34"/>
                </a:highlight>
                <a:latin typeface="Courier New"/>
                <a:ea typeface="Courier New"/>
                <a:cs typeface="Courier New"/>
                <a:sym typeface="Courier New"/>
              </a:rPr>
              <a:t>main</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parser</a:t>
            </a: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argparse</a:t>
            </a:r>
            <a:r>
              <a:rPr lang="en" sz="1050">
                <a:solidFill>
                  <a:srgbClr val="ABB2BF"/>
                </a:solidFill>
                <a:highlight>
                  <a:srgbClr val="282C34"/>
                </a:highlight>
                <a:latin typeface="Courier New"/>
                <a:ea typeface="Courier New"/>
                <a:cs typeface="Courier New"/>
                <a:sym typeface="Courier New"/>
              </a:rPr>
              <a:t>.</a:t>
            </a:r>
            <a:r>
              <a:rPr lang="en" sz="1050">
                <a:solidFill>
                  <a:srgbClr val="E5C07B"/>
                </a:solidFill>
                <a:highlight>
                  <a:srgbClr val="282C34"/>
                </a:highlight>
                <a:latin typeface="Courier New"/>
                <a:ea typeface="Courier New"/>
                <a:cs typeface="Courier New"/>
                <a:sym typeface="Courier New"/>
              </a:rPr>
              <a:t>ArgumentParser</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parser</a:t>
            </a:r>
            <a:r>
              <a:rPr lang="en" sz="1050">
                <a:solidFill>
                  <a:srgbClr val="ABB2BF"/>
                </a:solidFill>
                <a:highlight>
                  <a:srgbClr val="282C34"/>
                </a:highlight>
                <a:latin typeface="Courier New"/>
                <a:ea typeface="Courier New"/>
                <a:cs typeface="Courier New"/>
                <a:sym typeface="Courier New"/>
              </a:rPr>
              <a:t>.</a:t>
            </a:r>
            <a:r>
              <a:rPr lang="en" sz="1050">
                <a:solidFill>
                  <a:srgbClr val="61AFEF"/>
                </a:solidFill>
                <a:highlight>
                  <a:srgbClr val="282C34"/>
                </a:highlight>
                <a:latin typeface="Courier New"/>
                <a:ea typeface="Courier New"/>
                <a:cs typeface="Courier New"/>
                <a:sym typeface="Courier New"/>
              </a:rPr>
              <a:t>add_argument</a:t>
            </a:r>
            <a:r>
              <a:rPr lang="en" sz="1050">
                <a:solidFill>
                  <a:srgbClr val="ABB2BF"/>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"-o"</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"--options"</a:t>
            </a:r>
            <a:r>
              <a:rPr lang="en" sz="1050">
                <a:solidFill>
                  <a:srgbClr val="ABB2BF"/>
                </a:solidFill>
                <a:highlight>
                  <a:srgbClr val="282C34"/>
                </a:highlight>
                <a:latin typeface="Courier New"/>
                <a:ea typeface="Courier New"/>
                <a:cs typeface="Courier New"/>
                <a:sym typeface="Courier New"/>
              </a:rPr>
              <a:t>, </a:t>
            </a:r>
            <a:r>
              <a:rPr i="1" lang="en" sz="1050">
                <a:solidFill>
                  <a:srgbClr val="E06C75"/>
                </a:solidFill>
                <a:highlight>
                  <a:srgbClr val="282C34"/>
                </a:highlight>
                <a:latin typeface="Courier New"/>
                <a:ea typeface="Courier New"/>
                <a:cs typeface="Courier New"/>
                <a:sym typeface="Courier New"/>
              </a:rPr>
              <a:t>type</a:t>
            </a:r>
            <a:r>
              <a:rPr lang="en" sz="1050">
                <a:solidFill>
                  <a:srgbClr val="56B6C2"/>
                </a:solidFill>
                <a:highlight>
                  <a:srgbClr val="282C34"/>
                </a:highlight>
                <a:latin typeface="Courier New"/>
                <a:ea typeface="Courier New"/>
                <a:cs typeface="Courier New"/>
                <a:sym typeface="Courier New"/>
              </a:rPr>
              <a:t>=</a:t>
            </a:r>
            <a:r>
              <a:rPr lang="en" sz="1050">
                <a:solidFill>
                  <a:srgbClr val="E5C07B"/>
                </a:solidFill>
                <a:highlight>
                  <a:srgbClr val="282C34"/>
                </a:highlight>
                <a:latin typeface="Courier New"/>
                <a:ea typeface="Courier New"/>
                <a:cs typeface="Courier New"/>
                <a:sym typeface="Courier New"/>
              </a:rPr>
              <a:t>str</a:t>
            </a:r>
            <a:r>
              <a:rPr lang="en" sz="1050">
                <a:solidFill>
                  <a:srgbClr val="ABB2BF"/>
                </a:solidFill>
                <a:highlight>
                  <a:srgbClr val="282C34"/>
                </a:highlight>
                <a:latin typeface="Courier New"/>
                <a:ea typeface="Courier New"/>
                <a:cs typeface="Courier New"/>
                <a:sym typeface="Courier New"/>
              </a:rPr>
              <a:t>, </a:t>
            </a:r>
            <a:r>
              <a:rPr i="1" lang="en" sz="1050">
                <a:solidFill>
                  <a:srgbClr val="E06C75"/>
                </a:solidFill>
                <a:highlight>
                  <a:srgbClr val="282C34"/>
                </a:highlight>
                <a:latin typeface="Courier New"/>
                <a:ea typeface="Courier New"/>
                <a:cs typeface="Courier New"/>
                <a:sym typeface="Courier New"/>
              </a:rPr>
              <a:t>help</a:t>
            </a:r>
            <a:r>
              <a:rPr lang="en" sz="1050">
                <a:solidFill>
                  <a:srgbClr val="56B6C2"/>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"file name for json file with options"</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parser</a:t>
            </a:r>
            <a:r>
              <a:rPr lang="en" sz="1050">
                <a:solidFill>
                  <a:srgbClr val="ABB2BF"/>
                </a:solidFill>
                <a:highlight>
                  <a:srgbClr val="282C34"/>
                </a:highlight>
                <a:latin typeface="Courier New"/>
                <a:ea typeface="Courier New"/>
                <a:cs typeface="Courier New"/>
                <a:sym typeface="Courier New"/>
              </a:rPr>
              <a:t>.</a:t>
            </a:r>
            <a:r>
              <a:rPr lang="en" sz="1050">
                <a:solidFill>
                  <a:srgbClr val="61AFEF"/>
                </a:solidFill>
                <a:highlight>
                  <a:srgbClr val="282C34"/>
                </a:highlight>
                <a:latin typeface="Courier New"/>
                <a:ea typeface="Courier New"/>
                <a:cs typeface="Courier New"/>
                <a:sym typeface="Courier New"/>
              </a:rPr>
              <a:t>add_argument</a:t>
            </a:r>
            <a:r>
              <a:rPr lang="en" sz="1050">
                <a:solidFill>
                  <a:srgbClr val="ABB2BF"/>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"-a"</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"--anharm"</a:t>
            </a:r>
            <a:r>
              <a:rPr lang="en" sz="1050">
                <a:solidFill>
                  <a:srgbClr val="ABB2BF"/>
                </a:solidFill>
                <a:highlight>
                  <a:srgbClr val="282C34"/>
                </a:highlight>
                <a:latin typeface="Courier New"/>
                <a:ea typeface="Courier New"/>
                <a:cs typeface="Courier New"/>
                <a:sym typeface="Courier New"/>
              </a:rPr>
              <a:t>, </a:t>
            </a:r>
            <a:r>
              <a:rPr i="1" lang="en" sz="1050">
                <a:solidFill>
                  <a:srgbClr val="E06C75"/>
                </a:solidFill>
                <a:highlight>
                  <a:srgbClr val="282C34"/>
                </a:highlight>
                <a:latin typeface="Courier New"/>
                <a:ea typeface="Courier New"/>
                <a:cs typeface="Courier New"/>
                <a:sym typeface="Courier New"/>
              </a:rPr>
              <a:t>help</a:t>
            </a:r>
            <a:r>
              <a:rPr lang="en" sz="1050">
                <a:solidFill>
                  <a:srgbClr val="56B6C2"/>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"Perform an action (compile or submit) for an anharmonic job type"</a:t>
            </a:r>
            <a:r>
              <a:rPr lang="en" sz="1050">
                <a:solidFill>
                  <a:srgbClr val="ABB2BF"/>
                </a:solidFill>
                <a:highlight>
                  <a:srgbClr val="282C34"/>
                </a:highlight>
                <a:latin typeface="Courier New"/>
                <a:ea typeface="Courier New"/>
                <a:cs typeface="Courier New"/>
                <a:sym typeface="Courier New"/>
              </a:rPr>
              <a:t>, </a:t>
            </a:r>
            <a:r>
              <a:rPr i="1" lang="en" sz="1050">
                <a:solidFill>
                  <a:srgbClr val="E06C75"/>
                </a:solidFill>
                <a:highlight>
                  <a:srgbClr val="282C34"/>
                </a:highlight>
                <a:latin typeface="Courier New"/>
                <a:ea typeface="Courier New"/>
                <a:cs typeface="Courier New"/>
                <a:sym typeface="Courier New"/>
              </a:rPr>
              <a:t>action</a:t>
            </a:r>
            <a:r>
              <a:rPr lang="en" sz="1050">
                <a:solidFill>
                  <a:srgbClr val="56B6C2"/>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"store_true"</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parser</a:t>
            </a:r>
            <a:r>
              <a:rPr lang="en" sz="1050">
                <a:solidFill>
                  <a:srgbClr val="ABB2BF"/>
                </a:solidFill>
                <a:highlight>
                  <a:srgbClr val="282C34"/>
                </a:highlight>
                <a:latin typeface="Courier New"/>
                <a:ea typeface="Courier New"/>
                <a:cs typeface="Courier New"/>
                <a:sym typeface="Courier New"/>
              </a:rPr>
              <a:t>.</a:t>
            </a:r>
            <a:r>
              <a:rPr lang="en" sz="1050">
                <a:solidFill>
                  <a:srgbClr val="61AFEF"/>
                </a:solidFill>
                <a:highlight>
                  <a:srgbClr val="282C34"/>
                </a:highlight>
                <a:latin typeface="Courier New"/>
                <a:ea typeface="Courier New"/>
                <a:cs typeface="Courier New"/>
                <a:sym typeface="Courier New"/>
              </a:rPr>
              <a:t>add_argument</a:t>
            </a:r>
            <a:r>
              <a:rPr lang="en" sz="1050">
                <a:solidFill>
                  <a:srgbClr val="ABB2BF"/>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"-f"</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"--harmonic"</a:t>
            </a:r>
            <a:r>
              <a:rPr lang="en" sz="1050">
                <a:solidFill>
                  <a:srgbClr val="ABB2BF"/>
                </a:solidFill>
                <a:highlight>
                  <a:srgbClr val="282C34"/>
                </a:highlight>
                <a:latin typeface="Courier New"/>
                <a:ea typeface="Courier New"/>
                <a:cs typeface="Courier New"/>
                <a:sym typeface="Courier New"/>
              </a:rPr>
              <a:t>, </a:t>
            </a:r>
            <a:r>
              <a:rPr i="1" lang="en" sz="1050">
                <a:solidFill>
                  <a:srgbClr val="E06C75"/>
                </a:solidFill>
                <a:highlight>
                  <a:srgbClr val="282C34"/>
                </a:highlight>
                <a:latin typeface="Courier New"/>
                <a:ea typeface="Courier New"/>
                <a:cs typeface="Courier New"/>
                <a:sym typeface="Courier New"/>
              </a:rPr>
              <a:t>help</a:t>
            </a:r>
            <a:r>
              <a:rPr lang="en" sz="1050">
                <a:solidFill>
                  <a:srgbClr val="56B6C2"/>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"Perform an action (</a:t>
            </a:r>
            <a:r>
              <a:rPr lang="en" sz="1050">
                <a:solidFill>
                  <a:srgbClr val="98C379"/>
                </a:solidFill>
                <a:highlight>
                  <a:srgbClr val="282C34"/>
                </a:highlight>
                <a:latin typeface="Courier New"/>
                <a:ea typeface="Courier New"/>
                <a:cs typeface="Courier New"/>
                <a:sym typeface="Courier New"/>
              </a:rPr>
              <a:t>compile</a:t>
            </a:r>
            <a:r>
              <a:rPr lang="en" sz="1050">
                <a:solidFill>
                  <a:srgbClr val="98C379"/>
                </a:solidFill>
                <a:highlight>
                  <a:srgbClr val="282C34"/>
                </a:highlight>
                <a:latin typeface="Courier New"/>
                <a:ea typeface="Courier New"/>
                <a:cs typeface="Courier New"/>
                <a:sym typeface="Courier New"/>
              </a:rPr>
              <a:t> or submit) for a harmonic frequency calculation"</a:t>
            </a:r>
            <a:r>
              <a:rPr lang="en" sz="1050">
                <a:solidFill>
                  <a:srgbClr val="ABB2BF"/>
                </a:solidFill>
                <a:highlight>
                  <a:srgbClr val="282C34"/>
                </a:highlight>
                <a:latin typeface="Courier New"/>
                <a:ea typeface="Courier New"/>
                <a:cs typeface="Courier New"/>
                <a:sym typeface="Courier New"/>
              </a:rPr>
              <a:t>, </a:t>
            </a:r>
            <a:r>
              <a:rPr i="1" lang="en" sz="1050">
                <a:solidFill>
                  <a:srgbClr val="E06C75"/>
                </a:solidFill>
                <a:highlight>
                  <a:srgbClr val="282C34"/>
                </a:highlight>
                <a:latin typeface="Courier New"/>
                <a:ea typeface="Courier New"/>
                <a:cs typeface="Courier New"/>
                <a:sym typeface="Courier New"/>
              </a:rPr>
              <a:t>action</a:t>
            </a:r>
            <a:r>
              <a:rPr lang="en" sz="1050">
                <a:solidFill>
                  <a:srgbClr val="56B6C2"/>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"store_true"</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parser</a:t>
            </a:r>
            <a:r>
              <a:rPr lang="en" sz="1050">
                <a:solidFill>
                  <a:srgbClr val="ABB2BF"/>
                </a:solidFill>
                <a:highlight>
                  <a:srgbClr val="282C34"/>
                </a:highlight>
                <a:latin typeface="Courier New"/>
                <a:ea typeface="Courier New"/>
                <a:cs typeface="Courier New"/>
                <a:sym typeface="Courier New"/>
              </a:rPr>
              <a:t>.</a:t>
            </a:r>
            <a:r>
              <a:rPr lang="en" sz="1050">
                <a:solidFill>
                  <a:srgbClr val="61AFEF"/>
                </a:solidFill>
                <a:highlight>
                  <a:srgbClr val="282C34"/>
                </a:highlight>
                <a:latin typeface="Courier New"/>
                <a:ea typeface="Courier New"/>
                <a:cs typeface="Courier New"/>
                <a:sym typeface="Courier New"/>
              </a:rPr>
              <a:t>add_argument</a:t>
            </a:r>
            <a:r>
              <a:rPr lang="en" sz="1050">
                <a:solidFill>
                  <a:srgbClr val="ABB2BF"/>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"-c"</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"--compile"</a:t>
            </a:r>
            <a:r>
              <a:rPr lang="en" sz="1050">
                <a:solidFill>
                  <a:srgbClr val="ABB2BF"/>
                </a:solidFill>
                <a:highlight>
                  <a:srgbClr val="282C34"/>
                </a:highlight>
                <a:latin typeface="Courier New"/>
                <a:ea typeface="Courier New"/>
                <a:cs typeface="Courier New"/>
                <a:sym typeface="Courier New"/>
              </a:rPr>
              <a:t>, </a:t>
            </a:r>
            <a:r>
              <a:rPr i="1" lang="en" sz="1050">
                <a:solidFill>
                  <a:srgbClr val="E06C75"/>
                </a:solidFill>
                <a:highlight>
                  <a:srgbClr val="282C34"/>
                </a:highlight>
                <a:latin typeface="Courier New"/>
                <a:ea typeface="Courier New"/>
                <a:cs typeface="Courier New"/>
                <a:sym typeface="Courier New"/>
              </a:rPr>
              <a:t>help</a:t>
            </a:r>
            <a:r>
              <a:rPr lang="en" sz="1050">
                <a:solidFill>
                  <a:srgbClr val="56B6C2"/>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"compile the calculations (job type depends on -a or -h)"</a:t>
            </a:r>
            <a:r>
              <a:rPr lang="en" sz="1050">
                <a:solidFill>
                  <a:srgbClr val="ABB2BF"/>
                </a:solidFill>
                <a:highlight>
                  <a:srgbClr val="282C34"/>
                </a:highlight>
                <a:latin typeface="Courier New"/>
                <a:ea typeface="Courier New"/>
                <a:cs typeface="Courier New"/>
                <a:sym typeface="Courier New"/>
              </a:rPr>
              <a:t>, </a:t>
            </a:r>
            <a:r>
              <a:rPr i="1" lang="en" sz="1050">
                <a:solidFill>
                  <a:srgbClr val="E06C75"/>
                </a:solidFill>
                <a:highlight>
                  <a:srgbClr val="282C34"/>
                </a:highlight>
                <a:latin typeface="Courier New"/>
                <a:ea typeface="Courier New"/>
                <a:cs typeface="Courier New"/>
                <a:sym typeface="Courier New"/>
              </a:rPr>
              <a:t>action</a:t>
            </a:r>
            <a:r>
              <a:rPr lang="en" sz="1050">
                <a:solidFill>
                  <a:srgbClr val="56B6C2"/>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"store_true"</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parser</a:t>
            </a:r>
            <a:r>
              <a:rPr lang="en" sz="1050">
                <a:solidFill>
                  <a:srgbClr val="ABB2BF"/>
                </a:solidFill>
                <a:highlight>
                  <a:srgbClr val="282C34"/>
                </a:highlight>
                <a:latin typeface="Courier New"/>
                <a:ea typeface="Courier New"/>
                <a:cs typeface="Courier New"/>
                <a:sym typeface="Courier New"/>
              </a:rPr>
              <a:t>.</a:t>
            </a:r>
            <a:r>
              <a:rPr lang="en" sz="1050">
                <a:solidFill>
                  <a:srgbClr val="61AFEF"/>
                </a:solidFill>
                <a:highlight>
                  <a:srgbClr val="282C34"/>
                </a:highlight>
                <a:latin typeface="Courier New"/>
                <a:ea typeface="Courier New"/>
                <a:cs typeface="Courier New"/>
                <a:sym typeface="Courier New"/>
              </a:rPr>
              <a:t>add_argument</a:t>
            </a:r>
            <a:r>
              <a:rPr lang="en" sz="1050">
                <a:solidFill>
                  <a:srgbClr val="ABB2BF"/>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"-s"</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"--submit"</a:t>
            </a:r>
            <a:r>
              <a:rPr lang="en" sz="1050">
                <a:solidFill>
                  <a:srgbClr val="ABB2BF"/>
                </a:solidFill>
                <a:highlight>
                  <a:srgbClr val="282C34"/>
                </a:highlight>
                <a:latin typeface="Courier New"/>
                <a:ea typeface="Courier New"/>
                <a:cs typeface="Courier New"/>
                <a:sym typeface="Courier New"/>
              </a:rPr>
              <a:t>, </a:t>
            </a:r>
            <a:r>
              <a:rPr i="1" lang="en" sz="1050">
                <a:solidFill>
                  <a:srgbClr val="E06C75"/>
                </a:solidFill>
                <a:highlight>
                  <a:srgbClr val="282C34"/>
                </a:highlight>
                <a:latin typeface="Courier New"/>
                <a:ea typeface="Courier New"/>
                <a:cs typeface="Courier New"/>
                <a:sym typeface="Courier New"/>
              </a:rPr>
              <a:t>help</a:t>
            </a:r>
            <a:r>
              <a:rPr lang="en" sz="1050">
                <a:solidFill>
                  <a:srgbClr val="56B6C2"/>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"compile the calculations (job type depends on -a or -h)"</a:t>
            </a:r>
            <a:r>
              <a:rPr lang="en" sz="1050">
                <a:solidFill>
                  <a:srgbClr val="ABB2BF"/>
                </a:solidFill>
                <a:highlight>
                  <a:srgbClr val="282C34"/>
                </a:highlight>
                <a:latin typeface="Courier New"/>
                <a:ea typeface="Courier New"/>
                <a:cs typeface="Courier New"/>
                <a:sym typeface="Courier New"/>
              </a:rPr>
              <a:t>, </a:t>
            </a:r>
            <a:r>
              <a:rPr i="1" lang="en" sz="1050">
                <a:solidFill>
                  <a:srgbClr val="E06C75"/>
                </a:solidFill>
                <a:highlight>
                  <a:srgbClr val="282C34"/>
                </a:highlight>
                <a:latin typeface="Courier New"/>
                <a:ea typeface="Courier New"/>
                <a:cs typeface="Courier New"/>
                <a:sym typeface="Courier New"/>
              </a:rPr>
              <a:t>action</a:t>
            </a:r>
            <a:r>
              <a:rPr lang="en" sz="1050">
                <a:solidFill>
                  <a:srgbClr val="56B6C2"/>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"store_true"</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args</a:t>
            </a: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a:t>
            </a: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parser</a:t>
            </a:r>
            <a:r>
              <a:rPr lang="en" sz="1050">
                <a:solidFill>
                  <a:srgbClr val="ABB2BF"/>
                </a:solidFill>
                <a:highlight>
                  <a:srgbClr val="282C34"/>
                </a:highlight>
                <a:latin typeface="Courier New"/>
                <a:ea typeface="Courier New"/>
                <a:cs typeface="Courier New"/>
                <a:sym typeface="Courier New"/>
              </a:rPr>
              <a:t>.</a:t>
            </a:r>
            <a:r>
              <a:rPr lang="en" sz="1050">
                <a:solidFill>
                  <a:srgbClr val="61AFEF"/>
                </a:solidFill>
                <a:highlight>
                  <a:srgbClr val="282C34"/>
                </a:highlight>
                <a:latin typeface="Courier New"/>
                <a:ea typeface="Courier New"/>
                <a:cs typeface="Courier New"/>
                <a:sym typeface="Courier New"/>
              </a:rPr>
              <a:t>parse_args</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61AFEF"/>
                </a:solidFill>
                <a:highlight>
                  <a:srgbClr val="282C34"/>
                </a:highlight>
                <a:latin typeface="Courier New"/>
                <a:ea typeface="Courier New"/>
                <a:cs typeface="Courier New"/>
                <a:sym typeface="Courier New"/>
              </a:rPr>
              <a:t>check_args</a:t>
            </a:r>
            <a:r>
              <a:rPr lang="en" sz="1050">
                <a:solidFill>
                  <a:srgbClr val="ABB2BF"/>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args</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61AFEF"/>
                </a:solidFill>
                <a:highlight>
                  <a:srgbClr val="282C34"/>
                </a:highlight>
                <a:latin typeface="Courier New"/>
                <a:ea typeface="Courier New"/>
                <a:cs typeface="Courier New"/>
                <a:sym typeface="Courier New"/>
              </a:rPr>
              <a:t>run_command</a:t>
            </a:r>
            <a:r>
              <a:rPr lang="en" sz="1050">
                <a:solidFill>
                  <a:srgbClr val="ABB2BF"/>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args</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def</a:t>
            </a:r>
            <a:r>
              <a:rPr lang="en" sz="1050">
                <a:solidFill>
                  <a:srgbClr val="ABB2BF"/>
                </a:solidFill>
                <a:highlight>
                  <a:srgbClr val="282C34"/>
                </a:highlight>
                <a:latin typeface="Courier New"/>
                <a:ea typeface="Courier New"/>
                <a:cs typeface="Courier New"/>
                <a:sym typeface="Courier New"/>
              </a:rPr>
              <a:t> </a:t>
            </a:r>
            <a:r>
              <a:rPr lang="en" sz="1050">
                <a:solidFill>
                  <a:srgbClr val="61AFEF"/>
                </a:solidFill>
                <a:highlight>
                  <a:srgbClr val="282C34"/>
                </a:highlight>
                <a:latin typeface="Courier New"/>
                <a:ea typeface="Courier New"/>
                <a:cs typeface="Courier New"/>
                <a:sym typeface="Courier New"/>
              </a:rPr>
              <a:t>run_command</a:t>
            </a:r>
            <a:r>
              <a:rPr lang="en" sz="1050">
                <a:solidFill>
                  <a:srgbClr val="ABB2BF"/>
                </a:solidFill>
                <a:highlight>
                  <a:srgbClr val="282C34"/>
                </a:highlight>
                <a:latin typeface="Courier New"/>
                <a:ea typeface="Courier New"/>
                <a:cs typeface="Courier New"/>
                <a:sym typeface="Courier New"/>
              </a:rPr>
              <a:t>(</a:t>
            </a:r>
            <a:r>
              <a:rPr i="1" lang="en" sz="1050">
                <a:solidFill>
                  <a:srgbClr val="E06C75"/>
                </a:solidFill>
                <a:highlight>
                  <a:srgbClr val="282C34"/>
                </a:highlight>
                <a:latin typeface="Courier New"/>
                <a:ea typeface="Courier New"/>
                <a:cs typeface="Courier New"/>
                <a:sym typeface="Courier New"/>
              </a:rPr>
              <a:t>args</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Python continued</a:t>
            </a:r>
            <a:endParaRPr/>
          </a:p>
        </p:txBody>
      </p:sp>
      <p:sp>
        <p:nvSpPr>
          <p:cNvPr id="329" name="Google Shape;329;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10000"/>
          </a:bodyPr>
          <a:lstStyle/>
          <a:p>
            <a:pPr indent="0" lvl="0" marL="0" rtl="0" algn="l">
              <a:lnSpc>
                <a:spcPct val="135714"/>
              </a:lnSpc>
              <a:spcBef>
                <a:spcPts val="0"/>
              </a:spcBef>
              <a:spcAft>
                <a:spcPts val="0"/>
              </a:spcAft>
              <a:buNone/>
            </a:pPr>
            <a:r>
              <a:rPr lang="en" sz="1050">
                <a:solidFill>
                  <a:srgbClr val="C678DD"/>
                </a:solidFill>
                <a:highlight>
                  <a:srgbClr val="282C34"/>
                </a:highlight>
                <a:latin typeface="Courier New"/>
                <a:ea typeface="Courier New"/>
                <a:cs typeface="Courier New"/>
                <a:sym typeface="Courier New"/>
              </a:rPr>
              <a:t>def</a:t>
            </a:r>
            <a:r>
              <a:rPr lang="en" sz="1050">
                <a:solidFill>
                  <a:srgbClr val="ABB2BF"/>
                </a:solidFill>
                <a:highlight>
                  <a:srgbClr val="282C34"/>
                </a:highlight>
                <a:latin typeface="Courier New"/>
                <a:ea typeface="Courier New"/>
                <a:cs typeface="Courier New"/>
                <a:sym typeface="Courier New"/>
              </a:rPr>
              <a:t> </a:t>
            </a:r>
            <a:r>
              <a:rPr lang="en" sz="1050">
                <a:solidFill>
                  <a:srgbClr val="61AFEF"/>
                </a:solidFill>
                <a:highlight>
                  <a:srgbClr val="282C34"/>
                </a:highlight>
                <a:latin typeface="Courier New"/>
                <a:ea typeface="Courier New"/>
                <a:cs typeface="Courier New"/>
                <a:sym typeface="Courier New"/>
              </a:rPr>
              <a:t>run_command</a:t>
            </a:r>
            <a:r>
              <a:rPr lang="en" sz="1050">
                <a:solidFill>
                  <a:srgbClr val="ABB2BF"/>
                </a:solidFill>
                <a:highlight>
                  <a:srgbClr val="282C34"/>
                </a:highlight>
                <a:latin typeface="Courier New"/>
                <a:ea typeface="Courier New"/>
                <a:cs typeface="Courier New"/>
                <a:sym typeface="Courier New"/>
              </a:rPr>
              <a:t>(</a:t>
            </a:r>
            <a:r>
              <a:rPr i="1" lang="en" sz="1050">
                <a:solidFill>
                  <a:srgbClr val="E06C75"/>
                </a:solidFill>
                <a:highlight>
                  <a:srgbClr val="282C34"/>
                </a:highlight>
                <a:latin typeface="Courier New"/>
                <a:ea typeface="Courier New"/>
                <a:cs typeface="Courier New"/>
                <a:sym typeface="Courier New"/>
              </a:rPr>
              <a:t>args</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i="1" lang="en" sz="1050">
                <a:solidFill>
                  <a:srgbClr val="7F848E"/>
                </a:solidFill>
                <a:highlight>
                  <a:srgbClr val="282C34"/>
                </a:highlight>
                <a:latin typeface="Courier New"/>
                <a:ea typeface="Courier New"/>
                <a:cs typeface="Courier New"/>
                <a:sym typeface="Courier New"/>
              </a:rPr>
              <a:t># Create a basic default options (really just go get the host info) cluster</a:t>
            </a:r>
            <a:endParaRPr i="1" sz="1050">
              <a:solidFill>
                <a:srgbClr val="7F848E"/>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options</a:t>
            </a: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'program'</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'cfour'</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'ignore_psi4'</a:t>
            </a:r>
            <a:r>
              <a:rPr lang="en" sz="1050">
                <a:solidFill>
                  <a:srgbClr val="ABB2BF"/>
                </a:solidFill>
                <a:highlight>
                  <a:srgbClr val="282C34"/>
                </a:highlight>
                <a:latin typeface="Courier New"/>
                <a:ea typeface="Courier New"/>
                <a:cs typeface="Courier New"/>
                <a:sym typeface="Courier New"/>
              </a:rPr>
              <a:t>: </a:t>
            </a:r>
            <a:r>
              <a:rPr lang="en" sz="1050">
                <a:solidFill>
                  <a:srgbClr val="D19A66"/>
                </a:solidFill>
                <a:highlight>
                  <a:srgbClr val="282C34"/>
                </a:highlight>
                <a:latin typeface="Courier New"/>
                <a:ea typeface="Courier New"/>
                <a:cs typeface="Courier New"/>
                <a:sym typeface="Courier New"/>
              </a:rPr>
              <a:t>True</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options</a:t>
            </a: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optavc</a:t>
            </a:r>
            <a:r>
              <a:rPr lang="en" sz="1050">
                <a:solidFill>
                  <a:srgbClr val="ABB2BF"/>
                </a:solidFill>
                <a:highlight>
                  <a:srgbClr val="282C34"/>
                </a:highlight>
                <a:latin typeface="Courier New"/>
                <a:ea typeface="Courier New"/>
                <a:cs typeface="Courier New"/>
                <a:sym typeface="Courier New"/>
              </a:rPr>
              <a:t>.</a:t>
            </a:r>
            <a:r>
              <a:rPr lang="en" sz="1050">
                <a:solidFill>
                  <a:srgbClr val="E5C07B"/>
                </a:solidFill>
                <a:highlight>
                  <a:srgbClr val="282C34"/>
                </a:highlight>
                <a:latin typeface="Courier New"/>
                <a:ea typeface="Courier New"/>
                <a:cs typeface="Courier New"/>
                <a:sym typeface="Courier New"/>
              </a:rPr>
              <a:t>options</a:t>
            </a:r>
            <a:r>
              <a:rPr lang="en" sz="1050">
                <a:solidFill>
                  <a:srgbClr val="ABB2BF"/>
                </a:solidFill>
                <a:highlight>
                  <a:srgbClr val="282C34"/>
                </a:highlight>
                <a:latin typeface="Courier New"/>
                <a:ea typeface="Courier New"/>
                <a:cs typeface="Courier New"/>
                <a:sym typeface="Courier New"/>
              </a:rPr>
              <a:t>.</a:t>
            </a:r>
            <a:r>
              <a:rPr lang="en" sz="1050">
                <a:solidFill>
                  <a:srgbClr val="E5C07B"/>
                </a:solidFill>
                <a:highlight>
                  <a:srgbClr val="282C34"/>
                </a:highlight>
                <a:latin typeface="Courier New"/>
                <a:ea typeface="Courier New"/>
                <a:cs typeface="Courier New"/>
                <a:sym typeface="Courier New"/>
              </a:rPr>
              <a:t>Options</a:t>
            </a:r>
            <a:r>
              <a:rPr lang="en" sz="1050">
                <a:solidFill>
                  <a:srgbClr val="ABB2BF"/>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options</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cluster</a:t>
            </a: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optavc</a:t>
            </a:r>
            <a:r>
              <a:rPr lang="en" sz="1050">
                <a:solidFill>
                  <a:srgbClr val="ABB2BF"/>
                </a:solidFill>
                <a:highlight>
                  <a:srgbClr val="282C34"/>
                </a:highlight>
                <a:latin typeface="Courier New"/>
                <a:ea typeface="Courier New"/>
                <a:cs typeface="Courier New"/>
                <a:sym typeface="Courier New"/>
              </a:rPr>
              <a:t>.</a:t>
            </a:r>
            <a:r>
              <a:rPr lang="en" sz="1050">
                <a:solidFill>
                  <a:srgbClr val="E5C07B"/>
                </a:solidFill>
                <a:highlight>
                  <a:srgbClr val="282C34"/>
                </a:highlight>
                <a:latin typeface="Courier New"/>
                <a:ea typeface="Courier New"/>
                <a:cs typeface="Courier New"/>
                <a:sym typeface="Courier New"/>
              </a:rPr>
              <a:t>cluster</a:t>
            </a:r>
            <a:r>
              <a:rPr lang="en" sz="1050">
                <a:solidFill>
                  <a:srgbClr val="ABB2BF"/>
                </a:solidFill>
                <a:highlight>
                  <a:srgbClr val="282C34"/>
                </a:highlight>
                <a:latin typeface="Courier New"/>
                <a:ea typeface="Courier New"/>
                <a:cs typeface="Courier New"/>
                <a:sym typeface="Courier New"/>
              </a:rPr>
              <a:t>.</a:t>
            </a:r>
            <a:r>
              <a:rPr lang="en" sz="1050">
                <a:solidFill>
                  <a:srgbClr val="E5C07B"/>
                </a:solidFill>
                <a:highlight>
                  <a:srgbClr val="282C34"/>
                </a:highlight>
                <a:latin typeface="Courier New"/>
                <a:ea typeface="Courier New"/>
                <a:cs typeface="Courier New"/>
                <a:sym typeface="Courier New"/>
              </a:rPr>
              <a:t>Cluster</a:t>
            </a:r>
            <a:r>
              <a:rPr lang="en" sz="1050">
                <a:solidFill>
                  <a:srgbClr val="ABB2BF"/>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options</a:t>
            </a:r>
            <a:r>
              <a:rPr lang="en" sz="1050">
                <a:solidFill>
                  <a:srgbClr val="ABB2BF"/>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cluster</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i="1" lang="en" sz="1050">
                <a:solidFill>
                  <a:srgbClr val="C678DD"/>
                </a:solidFill>
                <a:highlight>
                  <a:srgbClr val="282C34"/>
                </a:highlight>
                <a:latin typeface="Courier New"/>
                <a:ea typeface="Courier New"/>
                <a:cs typeface="Courier New"/>
                <a:sym typeface="Courier New"/>
              </a:rPr>
              <a:t>if</a:t>
            </a: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cluster</a:t>
            </a:r>
            <a:r>
              <a:rPr lang="en" sz="1050">
                <a:solidFill>
                  <a:srgbClr val="ABB2BF"/>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cluster_name</a:t>
            </a: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'VULCAN'</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output</a:t>
            </a: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subprocess</a:t>
            </a:r>
            <a:r>
              <a:rPr lang="en" sz="1050">
                <a:solidFill>
                  <a:srgbClr val="ABB2BF"/>
                </a:solidFill>
                <a:highlight>
                  <a:srgbClr val="282C34"/>
                </a:highlight>
                <a:latin typeface="Courier New"/>
                <a:ea typeface="Courier New"/>
                <a:cs typeface="Courier New"/>
                <a:sym typeface="Courier New"/>
              </a:rPr>
              <a:t>.</a:t>
            </a:r>
            <a:r>
              <a:rPr lang="en" sz="1050">
                <a:solidFill>
                  <a:srgbClr val="61AFEF"/>
                </a:solidFill>
                <a:highlight>
                  <a:srgbClr val="282C34"/>
                </a:highlight>
                <a:latin typeface="Courier New"/>
                <a:ea typeface="Courier New"/>
                <a:cs typeface="Courier New"/>
                <a:sym typeface="Courier New"/>
              </a:rPr>
              <a:t>check_output</a:t>
            </a:r>
            <a:r>
              <a:rPr lang="en" sz="1050">
                <a:solidFill>
                  <a:srgbClr val="ABB2BF"/>
                </a:solidFill>
                <a:highlight>
                  <a:srgbClr val="282C34"/>
                </a:highlight>
                <a:latin typeface="Courier New"/>
                <a:ea typeface="Courier New"/>
                <a:cs typeface="Courier New"/>
                <a:sym typeface="Courier New"/>
              </a:rPr>
              <a:t>([</a:t>
            </a:r>
            <a:r>
              <a:rPr lang="en" sz="1050">
                <a:solidFill>
                  <a:srgbClr val="C678DD"/>
                </a:solidFill>
                <a:highlight>
                  <a:srgbClr val="282C34"/>
                </a:highlight>
                <a:latin typeface="Courier New"/>
                <a:ea typeface="Courier New"/>
                <a:cs typeface="Courier New"/>
                <a:sym typeface="Courier New"/>
              </a:rPr>
              <a:t>f</a:t>
            </a:r>
            <a:r>
              <a:rPr lang="en" sz="1050">
                <a:solidFill>
                  <a:srgbClr val="98C379"/>
                </a:solidFill>
                <a:highlight>
                  <a:srgbClr val="282C34"/>
                </a:highlight>
                <a:latin typeface="Courier New"/>
                <a:ea typeface="Courier New"/>
                <a:cs typeface="Courier New"/>
                <a:sym typeface="Courier New"/>
              </a:rPr>
              <a:t>"/opt/Modules/</a:t>
            </a:r>
            <a:r>
              <a:rPr lang="en" sz="1050">
                <a:solidFill>
                  <a:srgbClr val="D19A66"/>
                </a:solidFill>
                <a:highlight>
                  <a:srgbClr val="282C34"/>
                </a:highlight>
                <a:latin typeface="Courier New"/>
                <a:ea typeface="Courier New"/>
                <a:cs typeface="Courier New"/>
                <a:sym typeface="Courier New"/>
              </a:rPr>
              <a:t>{</a:t>
            </a:r>
            <a:r>
              <a:rPr lang="en" sz="1050">
                <a:solidFill>
                  <a:srgbClr val="E5C07B"/>
                </a:solidFill>
                <a:highlight>
                  <a:srgbClr val="282C34"/>
                </a:highlight>
                <a:latin typeface="Courier New"/>
                <a:ea typeface="Courier New"/>
                <a:cs typeface="Courier New"/>
                <a:sym typeface="Courier New"/>
              </a:rPr>
              <a:t>os</a:t>
            </a:r>
            <a:r>
              <a:rPr lang="en" sz="1050">
                <a:solidFill>
                  <a:srgbClr val="ABB2BF"/>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environ</a:t>
            </a:r>
            <a:r>
              <a:rPr lang="en" sz="1050">
                <a:solidFill>
                  <a:srgbClr val="ABB2BF"/>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'MODULE_VERSION'</a:t>
            </a:r>
            <a:r>
              <a:rPr lang="en" sz="1050">
                <a:solidFill>
                  <a:srgbClr val="ABB2BF"/>
                </a:solidFill>
                <a:highlight>
                  <a:srgbClr val="282C34"/>
                </a:highlight>
                <a:latin typeface="Courier New"/>
                <a:ea typeface="Courier New"/>
                <a:cs typeface="Courier New"/>
                <a:sym typeface="Courier New"/>
              </a:rPr>
              <a:t>]</a:t>
            </a:r>
            <a:r>
              <a:rPr lang="en" sz="1050">
                <a:solidFill>
                  <a:srgbClr val="D19A66"/>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/bin/modulecmd"</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C678DD"/>
                </a:solidFill>
                <a:highlight>
                  <a:srgbClr val="282C34"/>
                </a:highlight>
                <a:latin typeface="Courier New"/>
                <a:ea typeface="Courier New"/>
                <a:cs typeface="Courier New"/>
                <a:sym typeface="Courier New"/>
              </a:rPr>
              <a:t>f</a:t>
            </a:r>
            <a:r>
              <a:rPr lang="en" sz="1050">
                <a:solidFill>
                  <a:srgbClr val="98C379"/>
                </a:solidFill>
                <a:highlight>
                  <a:srgbClr val="282C34"/>
                </a:highlight>
                <a:latin typeface="Courier New"/>
                <a:ea typeface="Courier New"/>
                <a:cs typeface="Courier New"/>
                <a:sym typeface="Courier New"/>
              </a:rPr>
              <a:t>'python'</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C678DD"/>
                </a:solidFill>
                <a:highlight>
                  <a:srgbClr val="282C34"/>
                </a:highlight>
                <a:latin typeface="Courier New"/>
                <a:ea typeface="Courier New"/>
                <a:cs typeface="Courier New"/>
                <a:sym typeface="Courier New"/>
              </a:rPr>
              <a:t>f</a:t>
            </a:r>
            <a:r>
              <a:rPr lang="en" sz="1050">
                <a:solidFill>
                  <a:srgbClr val="98C379"/>
                </a:solidFill>
                <a:highlight>
                  <a:srgbClr val="282C34"/>
                </a:highlight>
                <a:latin typeface="Courier New"/>
                <a:ea typeface="Courier New"/>
                <a:cs typeface="Courier New"/>
                <a:sym typeface="Courier New"/>
              </a:rPr>
              <a:t>'load'</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C678DD"/>
                </a:solidFill>
                <a:highlight>
                  <a:srgbClr val="282C34"/>
                </a:highlight>
                <a:latin typeface="Courier New"/>
                <a:ea typeface="Courier New"/>
                <a:cs typeface="Courier New"/>
                <a:sym typeface="Courier New"/>
              </a:rPr>
              <a:t>f</a:t>
            </a:r>
            <a:r>
              <a:rPr lang="en" sz="1050">
                <a:solidFill>
                  <a:srgbClr val="98C379"/>
                </a:solidFill>
                <a:highlight>
                  <a:srgbClr val="282C34"/>
                </a:highlight>
                <a:latin typeface="Courier New"/>
                <a:ea typeface="Courier New"/>
                <a:cs typeface="Courier New"/>
                <a:sym typeface="Courier New"/>
              </a:rPr>
              <a:t>'cfour-2.0-intel-13.0.0-yhj426etc3g7hslvbmpgvdymp2w76rob'</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61AFEF"/>
                </a:solidFill>
                <a:highlight>
                  <a:srgbClr val="282C34"/>
                </a:highlight>
                <a:latin typeface="Courier New"/>
                <a:ea typeface="Courier New"/>
                <a:cs typeface="Courier New"/>
                <a:sym typeface="Courier New"/>
              </a:rPr>
              <a:t>print</a:t>
            </a:r>
            <a:r>
              <a:rPr lang="en" sz="1050">
                <a:solidFill>
                  <a:srgbClr val="ABB2BF"/>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output</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61AFEF"/>
                </a:solidFill>
                <a:highlight>
                  <a:srgbClr val="282C34"/>
                </a:highlight>
                <a:latin typeface="Courier New"/>
                <a:ea typeface="Courier New"/>
                <a:cs typeface="Courier New"/>
                <a:sym typeface="Courier New"/>
              </a:rPr>
              <a:t>exec</a:t>
            </a:r>
            <a:r>
              <a:rPr lang="en" sz="1050">
                <a:solidFill>
                  <a:srgbClr val="ABB2BF"/>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output</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i="1" lang="en" sz="1050">
                <a:solidFill>
                  <a:srgbClr val="C678DD"/>
                </a:solidFill>
                <a:highlight>
                  <a:srgbClr val="282C34"/>
                </a:highlight>
                <a:latin typeface="Courier New"/>
                <a:ea typeface="Courier New"/>
                <a:cs typeface="Courier New"/>
                <a:sym typeface="Courier New"/>
              </a:rPr>
              <a:t>elif</a:t>
            </a:r>
            <a:r>
              <a:rPr lang="en" sz="1050">
                <a:solidFill>
                  <a:srgbClr val="ABB2BF"/>
                </a:solidFill>
                <a:highlight>
                  <a:srgbClr val="282C34"/>
                </a:highlight>
                <a:latin typeface="Courier New"/>
                <a:ea typeface="Courier New"/>
                <a:cs typeface="Courier New"/>
                <a:sym typeface="Courier New"/>
              </a:rPr>
              <a:t> </a:t>
            </a:r>
            <a:r>
              <a:rPr lang="en" sz="1050">
                <a:solidFill>
                  <a:srgbClr val="E06C75"/>
                </a:solidFill>
                <a:highlight>
                  <a:srgbClr val="282C34"/>
                </a:highlight>
                <a:latin typeface="Courier New"/>
                <a:ea typeface="Courier New"/>
                <a:cs typeface="Courier New"/>
                <a:sym typeface="Courier New"/>
              </a:rPr>
              <a:t>cluster</a:t>
            </a:r>
            <a:r>
              <a:rPr lang="en" sz="1050">
                <a:solidFill>
                  <a:srgbClr val="ABB2BF"/>
                </a:solidFill>
                <a:highlight>
                  <a:srgbClr val="282C34"/>
                </a:highlight>
                <a:latin typeface="Courier New"/>
                <a:ea typeface="Courier New"/>
                <a:cs typeface="Courier New"/>
                <a:sym typeface="Courier New"/>
              </a:rPr>
              <a:t>.</a:t>
            </a:r>
            <a:r>
              <a:rPr lang="en" sz="1050">
                <a:solidFill>
                  <a:srgbClr val="E06C75"/>
                </a:solidFill>
                <a:highlight>
                  <a:srgbClr val="282C34"/>
                </a:highlight>
                <a:latin typeface="Courier New"/>
                <a:ea typeface="Courier New"/>
                <a:cs typeface="Courier New"/>
                <a:sym typeface="Courier New"/>
              </a:rPr>
              <a:t>cluster_name</a:t>
            </a:r>
            <a:r>
              <a:rPr lang="en" sz="1050">
                <a:solidFill>
                  <a:srgbClr val="ABB2BF"/>
                </a:solidFill>
                <a:highlight>
                  <a:srgbClr val="282C34"/>
                </a:highlight>
                <a:latin typeface="Courier New"/>
                <a:ea typeface="Courier New"/>
                <a:cs typeface="Courier New"/>
                <a:sym typeface="Courier New"/>
              </a:rPr>
              <a:t> </a:t>
            </a:r>
            <a:r>
              <a:rPr lang="en" sz="1050">
                <a:solidFill>
                  <a:srgbClr val="56B6C2"/>
                </a:solidFill>
                <a:highlight>
                  <a:srgbClr val="282C34"/>
                </a:highlight>
                <a:latin typeface="Courier New"/>
                <a:ea typeface="Courier New"/>
                <a:cs typeface="Courier New"/>
                <a:sym typeface="Courier New"/>
              </a:rPr>
              <a:t>==</a:t>
            </a:r>
            <a:r>
              <a:rPr lang="en" sz="1050">
                <a:solidFill>
                  <a:srgbClr val="ABB2BF"/>
                </a:solidFill>
                <a:highlight>
                  <a:srgbClr val="282C34"/>
                </a:highlight>
                <a:latin typeface="Courier New"/>
                <a:ea typeface="Courier New"/>
                <a:cs typeface="Courier New"/>
                <a:sym typeface="Courier New"/>
              </a:rPr>
              <a:t> </a:t>
            </a:r>
            <a:r>
              <a:rPr lang="en" sz="1050">
                <a:solidFill>
                  <a:srgbClr val="98C379"/>
                </a:solidFill>
                <a:highlight>
                  <a:srgbClr val="282C34"/>
                </a:highlight>
                <a:latin typeface="Courier New"/>
                <a:ea typeface="Courier New"/>
                <a:cs typeface="Courier New"/>
                <a:sym typeface="Courier New"/>
              </a:rPr>
              <a:t>'SAPELO'</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os</a:t>
            </a:r>
            <a:r>
              <a:rPr lang="en" sz="1050">
                <a:solidFill>
                  <a:srgbClr val="ABB2BF"/>
                </a:solidFill>
                <a:highlight>
                  <a:srgbClr val="282C34"/>
                </a:highlight>
                <a:latin typeface="Courier New"/>
                <a:ea typeface="Courier New"/>
                <a:cs typeface="Courier New"/>
                <a:sym typeface="Courier New"/>
              </a:rPr>
              <a:t>.</a:t>
            </a:r>
            <a:r>
              <a:rPr lang="en" sz="1050">
                <a:solidFill>
                  <a:srgbClr val="61AFEF"/>
                </a:solidFill>
                <a:highlight>
                  <a:srgbClr val="282C34"/>
                </a:highlight>
                <a:latin typeface="Courier New"/>
                <a:ea typeface="Courier New"/>
                <a:cs typeface="Courier New"/>
                <a:sym typeface="Courier New"/>
              </a:rPr>
              <a:t>system</a:t>
            </a:r>
            <a:r>
              <a:rPr lang="en" sz="1050">
                <a:solidFill>
                  <a:srgbClr val="ABB2BF"/>
                </a:solidFill>
                <a:highlight>
                  <a:srgbClr val="282C34"/>
                </a:highlight>
                <a:latin typeface="Courier New"/>
                <a:ea typeface="Courier New"/>
                <a:cs typeface="Courier New"/>
                <a:sym typeface="Courier New"/>
              </a:rPr>
              <a:t>(</a:t>
            </a:r>
            <a:r>
              <a:rPr lang="en" sz="1050">
                <a:solidFill>
                  <a:srgbClr val="C678DD"/>
                </a:solidFill>
                <a:highlight>
                  <a:srgbClr val="282C34"/>
                </a:highlight>
                <a:latin typeface="Courier New"/>
                <a:ea typeface="Courier New"/>
                <a:cs typeface="Courier New"/>
                <a:sym typeface="Courier New"/>
              </a:rPr>
              <a:t>f</a:t>
            </a:r>
            <a:r>
              <a:rPr lang="en" sz="1050">
                <a:solidFill>
                  <a:srgbClr val="98C379"/>
                </a:solidFill>
                <a:highlight>
                  <a:srgbClr val="282C34"/>
                </a:highlight>
                <a:latin typeface="Courier New"/>
                <a:ea typeface="Courier New"/>
                <a:cs typeface="Courier New"/>
                <a:sym typeface="Courier New"/>
              </a:rPr>
              <a:t>'module load cfour/2.1-iompi-2018a-serial'</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i="1" lang="en" sz="1050">
                <a:solidFill>
                  <a:srgbClr val="C678DD"/>
                </a:solidFill>
                <a:highlight>
                  <a:srgbClr val="282C34"/>
                </a:highlight>
                <a:latin typeface="Courier New"/>
                <a:ea typeface="Courier New"/>
                <a:cs typeface="Courier New"/>
                <a:sym typeface="Courier New"/>
              </a:rPr>
              <a:t>else</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ABB2BF"/>
                </a:solidFill>
                <a:highlight>
                  <a:srgbClr val="282C34"/>
                </a:highlight>
                <a:latin typeface="Courier New"/>
                <a:ea typeface="Courier New"/>
                <a:cs typeface="Courier New"/>
                <a:sym typeface="Courier New"/>
              </a:rPr>
              <a:t>       </a:t>
            </a:r>
            <a:r>
              <a:rPr i="1" lang="en" sz="1050">
                <a:solidFill>
                  <a:srgbClr val="C678DD"/>
                </a:solidFill>
                <a:highlight>
                  <a:srgbClr val="282C34"/>
                </a:highlight>
                <a:latin typeface="Courier New"/>
                <a:ea typeface="Courier New"/>
                <a:cs typeface="Courier New"/>
                <a:sym typeface="Courier New"/>
              </a:rPr>
              <a:t>raise</a:t>
            </a:r>
            <a:r>
              <a:rPr lang="en" sz="1050">
                <a:solidFill>
                  <a:srgbClr val="ABB2BF"/>
                </a:solidFill>
                <a:highlight>
                  <a:srgbClr val="282C34"/>
                </a:highlight>
                <a:latin typeface="Courier New"/>
                <a:ea typeface="Courier New"/>
                <a:cs typeface="Courier New"/>
                <a:sym typeface="Courier New"/>
              </a:rPr>
              <a:t> </a:t>
            </a:r>
            <a:r>
              <a:rPr lang="en" sz="1050">
                <a:solidFill>
                  <a:srgbClr val="E5C07B"/>
                </a:solidFill>
                <a:highlight>
                  <a:srgbClr val="282C34"/>
                </a:highlight>
                <a:latin typeface="Courier New"/>
                <a:ea typeface="Courier New"/>
                <a:cs typeface="Courier New"/>
                <a:sym typeface="Courier New"/>
              </a:rPr>
              <a:t>RuntimeError</a:t>
            </a:r>
            <a:r>
              <a:rPr lang="en" sz="1050">
                <a:solidFill>
                  <a:srgbClr val="ABB2BF"/>
                </a:solidFill>
                <a:highlight>
                  <a:srgbClr val="282C34"/>
                </a:highlight>
                <a:latin typeface="Courier New"/>
                <a:ea typeface="Courier New"/>
                <a:cs typeface="Courier New"/>
                <a:sym typeface="Courier New"/>
              </a:rPr>
              <a:t>(</a:t>
            </a:r>
            <a:r>
              <a:rPr lang="en" sz="1050">
                <a:solidFill>
                  <a:srgbClr val="98C379"/>
                </a:solidFill>
                <a:highlight>
                  <a:srgbClr val="282C34"/>
                </a:highlight>
                <a:latin typeface="Courier New"/>
                <a:ea typeface="Courier New"/>
                <a:cs typeface="Courier New"/>
                <a:sym typeface="Courier New"/>
              </a:rPr>
              <a:t>"Cannot load cfour on this cluster to run cfour executables to generate and process displacements"</a:t>
            </a:r>
            <a:r>
              <a:rPr lang="en" sz="1050">
                <a:solidFill>
                  <a:srgbClr val="ABB2BF"/>
                </a:solidFill>
                <a:highlight>
                  <a:srgbClr val="282C34"/>
                </a:highlight>
                <a:latin typeface="Courier New"/>
                <a:ea typeface="Courier New"/>
                <a:cs typeface="Courier New"/>
                <a:sym typeface="Courier New"/>
              </a:rPr>
              <a:t>)</a:t>
            </a:r>
            <a:endParaRPr sz="1050">
              <a:solidFill>
                <a:srgbClr val="ABB2BF"/>
              </a:solidFill>
              <a:highlight>
                <a:srgbClr val="282C34"/>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git and github</a:t>
            </a:r>
            <a:endParaRPr/>
          </a:p>
        </p:txBody>
      </p:sp>
      <p:sp>
        <p:nvSpPr>
          <p:cNvPr id="335" name="Google Shape;335;p47"/>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lt2"/>
                </a:solidFill>
              </a:rPr>
              <a:t>authentication keys</a:t>
            </a:r>
            <a:endParaRPr>
              <a:solidFill>
                <a:schemeClr val="lt2"/>
              </a:solidFill>
            </a:endParaRPr>
          </a:p>
          <a:p>
            <a:pPr indent="0" lvl="0" marL="0" rtl="0" algn="l">
              <a:spcBef>
                <a:spcPts val="1200"/>
              </a:spcBef>
              <a:spcAft>
                <a:spcPts val="0"/>
              </a:spcAft>
              <a:buNone/>
            </a:pPr>
            <a:r>
              <a:rPr lang="en">
                <a:solidFill>
                  <a:schemeClr val="lt2"/>
                </a:solidFill>
              </a:rPr>
              <a:t>cloning repos</a:t>
            </a:r>
            <a:endParaRPr>
              <a:solidFill>
                <a:schemeClr val="lt2"/>
              </a:solidFill>
            </a:endParaRPr>
          </a:p>
          <a:p>
            <a:pPr indent="0" lvl="0" marL="0" rtl="0" algn="l">
              <a:spcBef>
                <a:spcPts val="1200"/>
              </a:spcBef>
              <a:spcAft>
                <a:spcPts val="0"/>
              </a:spcAft>
              <a:buNone/>
            </a:pPr>
            <a:r>
              <a:rPr lang="en">
                <a:solidFill>
                  <a:schemeClr val="lt2"/>
                </a:solidFill>
              </a:rPr>
              <a:t>proper workflow</a:t>
            </a:r>
            <a:endParaRPr>
              <a:solidFill>
                <a:schemeClr val="lt2"/>
              </a:solidFill>
            </a:endParaRPr>
          </a:p>
          <a:p>
            <a:pPr indent="0" lvl="0" marL="0" rtl="0" algn="l">
              <a:spcBef>
                <a:spcPts val="1200"/>
              </a:spcBef>
              <a:spcAft>
                <a:spcPts val="0"/>
              </a:spcAft>
              <a:buNone/>
            </a:pPr>
            <a:r>
              <a:rPr lang="en">
                <a:solidFill>
                  <a:schemeClr val="lt2"/>
                </a:solidFill>
              </a:rPr>
              <a:t>pulling, rebasing, and merging</a:t>
            </a:r>
            <a:endParaRPr>
              <a:solidFill>
                <a:schemeClr val="lt2"/>
              </a:solidFill>
            </a:endParaRPr>
          </a:p>
          <a:p>
            <a:pPr indent="0" lvl="0" marL="0" rtl="0" algn="l">
              <a:spcBef>
                <a:spcPts val="1200"/>
              </a:spcBef>
              <a:spcAft>
                <a:spcPts val="0"/>
              </a:spcAft>
              <a:buNone/>
            </a:pPr>
            <a:r>
              <a:rPr lang="en">
                <a:solidFill>
                  <a:schemeClr val="lt2"/>
                </a:solidFill>
              </a:rPr>
              <a:t>interactive rebase</a:t>
            </a:r>
            <a:endParaRPr>
              <a:solidFill>
                <a:schemeClr val="lt2"/>
              </a:solidFill>
            </a:endParaRPr>
          </a:p>
          <a:p>
            <a:pPr indent="0" lvl="0" marL="0" rtl="0" algn="l">
              <a:spcBef>
                <a:spcPts val="1200"/>
              </a:spcBef>
              <a:spcAft>
                <a:spcPts val="1200"/>
              </a:spcAft>
              <a:buNone/>
            </a:pPr>
            <a:r>
              <a:rPr lang="en">
                <a:solidFill>
                  <a:schemeClr val="lt2"/>
                </a:solidFill>
              </a:rPr>
              <a:t>logs and reflog</a:t>
            </a:r>
            <a:endParaRPr>
              <a:solidFill>
                <a:schemeClr val="lt2"/>
              </a:solidFill>
            </a:endParaRPr>
          </a:p>
        </p:txBody>
      </p:sp>
      <p:sp>
        <p:nvSpPr>
          <p:cNvPr id="336" name="Google Shape;336;p47"/>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 video introduction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 / Github Setup</a:t>
            </a:r>
            <a:endParaRPr/>
          </a:p>
        </p:txBody>
      </p:sp>
      <p:sp>
        <p:nvSpPr>
          <p:cNvPr id="342" name="Google Shape;342;p4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github </a:t>
            </a:r>
            <a:r>
              <a:rPr lang="en"/>
              <a:t>requires 2 factor authentication, personal authentication tokens, or ssh keys to commit code and sign-in. You can use 1 or more of these methods.</a:t>
            </a:r>
            <a:endParaRPr/>
          </a:p>
          <a:p>
            <a:pPr indent="0" lvl="0" marL="0" rtl="0" algn="l">
              <a:spcBef>
                <a:spcPts val="1200"/>
              </a:spcBef>
              <a:spcAft>
                <a:spcPts val="0"/>
              </a:spcAft>
              <a:buNone/>
            </a:pPr>
            <a:r>
              <a:rPr lang="en" u="sng">
                <a:solidFill>
                  <a:schemeClr val="hlink"/>
                </a:solidFill>
                <a:hlinkClick r:id="rId3"/>
              </a:rPr>
              <a:t>ssh keys</a:t>
            </a:r>
            <a:r>
              <a:rPr lang="en"/>
              <a:t> </a:t>
            </a:r>
            <a:r>
              <a:rPr lang="en" u="sng">
                <a:solidFill>
                  <a:schemeClr val="hlink"/>
                </a:solidFill>
                <a:hlinkClick r:id="rId4"/>
              </a:rPr>
              <a:t>personal authentication tokens</a:t>
            </a:r>
            <a:endParaRPr/>
          </a:p>
          <a:p>
            <a:pPr indent="0" lvl="0" marL="0" rtl="0" algn="l">
              <a:spcBef>
                <a:spcPts val="1200"/>
              </a:spcBef>
              <a:spcAft>
                <a:spcPts val="0"/>
              </a:spcAft>
              <a:buNone/>
            </a:pPr>
            <a:r>
              <a:rPr lang="en"/>
              <a:t>What’s the difference? ssh keys will get generated on each machine and added to your github account. PA tokens will be generated on github and then can be added to your systems password manager or keyring. I generated one once and move it between machines as needed. It’s just a really good password</a:t>
            </a:r>
            <a:endParaRPr/>
          </a:p>
          <a:p>
            <a:pPr indent="0" lvl="0" marL="0" rtl="0" algn="l">
              <a:lnSpc>
                <a:spcPct val="100000"/>
              </a:lnSpc>
              <a:spcBef>
                <a:spcPts val="1200"/>
              </a:spcBef>
              <a:spcAft>
                <a:spcPts val="0"/>
              </a:spcAft>
              <a:buNone/>
            </a:pPr>
            <a:r>
              <a:rPr lang="en" sz="1177">
                <a:solidFill>
                  <a:schemeClr val="accent2"/>
                </a:solidFill>
              </a:rPr>
              <a:t>git config –global credential.helper libsecret  # gnome keyring (all of you use gnome) need to install libsecret</a:t>
            </a:r>
            <a:endParaRPr sz="1177">
              <a:solidFill>
                <a:schemeClr val="accent2"/>
              </a:solidFill>
            </a:endParaRPr>
          </a:p>
          <a:p>
            <a:pPr indent="0" lvl="0" marL="0" rtl="0" algn="l">
              <a:lnSpc>
                <a:spcPct val="100000"/>
              </a:lnSpc>
              <a:spcBef>
                <a:spcPts val="0"/>
              </a:spcBef>
              <a:spcAft>
                <a:spcPts val="0"/>
              </a:spcAft>
              <a:buNone/>
            </a:pPr>
            <a:r>
              <a:rPr lang="en" sz="1177">
                <a:solidFill>
                  <a:schemeClr val="accent2"/>
                </a:solidFill>
              </a:rPr>
              <a:t>git config –global credential.helper ksshaskpass  # kde wallet</a:t>
            </a:r>
            <a:endParaRPr sz="1177">
              <a:solidFill>
                <a:schemeClr val="accent2"/>
              </a:solidFill>
            </a:endParaRPr>
          </a:p>
          <a:p>
            <a:pPr indent="0" lvl="0" marL="0" rtl="0" algn="l">
              <a:lnSpc>
                <a:spcPct val="100000"/>
              </a:lnSpc>
              <a:spcBef>
                <a:spcPts val="0"/>
              </a:spcBef>
              <a:spcAft>
                <a:spcPts val="0"/>
              </a:spcAft>
              <a:buNone/>
            </a:pPr>
            <a:r>
              <a:rPr lang="en" sz="1177">
                <a:solidFill>
                  <a:schemeClr val="accent2"/>
                </a:solidFill>
              </a:rPr>
              <a:t>git config --global credential.credentialStore gpg  # with git credential manager github’s new utility </a:t>
            </a:r>
            <a:r>
              <a:rPr lang="en" sz="1177" u="sng">
                <a:solidFill>
                  <a:schemeClr val="hlink"/>
                </a:solidFill>
                <a:hlinkClick r:id="rId5"/>
              </a:rPr>
              <a:t>gcm</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 / Github </a:t>
            </a:r>
            <a:endParaRPr/>
          </a:p>
        </p:txBody>
      </p:sp>
      <p:sp>
        <p:nvSpPr>
          <p:cNvPr id="348" name="Google Shape;348;p4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accent1"/>
                </a:solidFill>
              </a:rPr>
              <a:t>G</a:t>
            </a:r>
            <a:r>
              <a:rPr lang="en">
                <a:solidFill>
                  <a:schemeClr val="accent1"/>
                </a:solidFill>
              </a:rPr>
              <a:t>it </a:t>
            </a:r>
            <a:r>
              <a:rPr lang="en"/>
              <a:t>is a </a:t>
            </a:r>
            <a:r>
              <a:rPr lang="en">
                <a:solidFill>
                  <a:schemeClr val="accent2"/>
                </a:solidFill>
              </a:rPr>
              <a:t>local</a:t>
            </a:r>
            <a:r>
              <a:rPr lang="en"/>
              <a:t> version control system (VCS). </a:t>
            </a:r>
            <a:r>
              <a:rPr lang="en">
                <a:solidFill>
                  <a:schemeClr val="accent1"/>
                </a:solidFill>
              </a:rPr>
              <a:t>Github</a:t>
            </a:r>
            <a:r>
              <a:rPr lang="en"/>
              <a:t> is an </a:t>
            </a:r>
            <a:r>
              <a:rPr lang="en">
                <a:solidFill>
                  <a:schemeClr val="accent2"/>
                </a:solidFill>
              </a:rPr>
              <a:t>online hosting service</a:t>
            </a:r>
            <a:r>
              <a:rPr lang="en"/>
              <a:t> for git repositories with some very nice tools for git integration.</a:t>
            </a:r>
            <a:endParaRPr/>
          </a:p>
          <a:p>
            <a:pPr indent="0" lvl="0" marL="0" rtl="0" algn="l">
              <a:spcBef>
                <a:spcPts val="1200"/>
              </a:spcBef>
              <a:spcAft>
                <a:spcPts val="1200"/>
              </a:spcAft>
              <a:buNone/>
            </a:pPr>
            <a:r>
              <a:rPr lang="en"/>
              <a:t>The following slides how Andy Simmonett’s git workflow. Mine is a little different I don’t synchronize my forks master in step 11 I prefer to manually </a:t>
            </a:r>
            <a:r>
              <a:rPr lang="en">
                <a:solidFill>
                  <a:schemeClr val="accent2"/>
                </a:solidFill>
              </a:rPr>
              <a:t>track</a:t>
            </a:r>
            <a:r>
              <a:rPr lang="en"/>
              <a:t> upstream master in step 2.</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pic>
        <p:nvPicPr>
          <p:cNvPr id="353" name="Google Shape;353;p50"/>
          <p:cNvPicPr preferRelativeResize="0"/>
          <p:nvPr/>
        </p:nvPicPr>
        <p:blipFill>
          <a:blip r:embed="rId3">
            <a:alphaModFix/>
          </a:blip>
          <a:stretch>
            <a:fillRect/>
          </a:stretch>
        </p:blipFill>
        <p:spPr>
          <a:xfrm>
            <a:off x="1346200" y="152400"/>
            <a:ext cx="6451599" cy="48387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pic>
        <p:nvPicPr>
          <p:cNvPr id="358" name="Google Shape;358;p51"/>
          <p:cNvPicPr preferRelativeResize="0"/>
          <p:nvPr/>
        </p:nvPicPr>
        <p:blipFill>
          <a:blip r:embed="rId3">
            <a:alphaModFix/>
          </a:blip>
          <a:stretch>
            <a:fillRect/>
          </a:stretch>
        </p:blipFill>
        <p:spPr>
          <a:xfrm>
            <a:off x="1346200" y="152400"/>
            <a:ext cx="6451599" cy="4838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 Computer</a:t>
            </a:r>
            <a:r>
              <a:rPr lang="en"/>
              <a:t>?</a:t>
            </a:r>
            <a:endParaRPr/>
          </a:p>
        </p:txBody>
      </p:sp>
      <p:sp>
        <p:nvSpPr>
          <p:cNvPr id="74" name="Google Shape;74;p1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A computer consists of:</a:t>
            </a:r>
            <a:endParaRPr sz="1600"/>
          </a:p>
          <a:p>
            <a:pPr indent="-320464" lvl="0" marL="457200" rtl="0" algn="l">
              <a:spcBef>
                <a:spcPts val="1200"/>
              </a:spcBef>
              <a:spcAft>
                <a:spcPts val="0"/>
              </a:spcAft>
              <a:buSzPts val="1447"/>
              <a:buChar char="●"/>
            </a:pPr>
            <a:r>
              <a:rPr lang="en" sz="1446"/>
              <a:t>Central Processing Unit</a:t>
            </a:r>
            <a:endParaRPr sz="1446"/>
          </a:p>
          <a:p>
            <a:pPr indent="-320464" lvl="0" marL="457200" rtl="0" algn="l">
              <a:spcBef>
                <a:spcPts val="0"/>
              </a:spcBef>
              <a:spcAft>
                <a:spcPts val="0"/>
              </a:spcAft>
              <a:buSzPts val="1447"/>
              <a:buChar char="●"/>
            </a:pPr>
            <a:r>
              <a:rPr lang="en" sz="1446"/>
              <a:t>An interconnect system (Bus)</a:t>
            </a:r>
            <a:endParaRPr sz="1446"/>
          </a:p>
          <a:p>
            <a:pPr indent="-320464" lvl="0" marL="457200" rtl="0" algn="l">
              <a:spcBef>
                <a:spcPts val="0"/>
              </a:spcBef>
              <a:spcAft>
                <a:spcPts val="0"/>
              </a:spcAft>
              <a:buSzPts val="1447"/>
              <a:buChar char="●"/>
            </a:pPr>
            <a:r>
              <a:rPr lang="en" sz="1446"/>
              <a:t>data storage</a:t>
            </a:r>
            <a:endParaRPr sz="1446"/>
          </a:p>
          <a:p>
            <a:pPr indent="-307764" lvl="1" marL="914400" rtl="0" algn="l">
              <a:spcBef>
                <a:spcPts val="0"/>
              </a:spcBef>
              <a:spcAft>
                <a:spcPts val="0"/>
              </a:spcAft>
              <a:buSzPts val="1247"/>
              <a:buChar char="○"/>
            </a:pPr>
            <a:r>
              <a:rPr lang="en" sz="1246"/>
              <a:t>Cache</a:t>
            </a:r>
            <a:endParaRPr sz="1246"/>
          </a:p>
          <a:p>
            <a:pPr indent="-307764" lvl="1" marL="914400" rtl="0" algn="l">
              <a:spcBef>
                <a:spcPts val="0"/>
              </a:spcBef>
              <a:spcAft>
                <a:spcPts val="0"/>
              </a:spcAft>
              <a:buSzPts val="1247"/>
              <a:buChar char="○"/>
            </a:pPr>
            <a:r>
              <a:rPr lang="en" sz="1246"/>
              <a:t>Memory</a:t>
            </a:r>
            <a:endParaRPr sz="1246"/>
          </a:p>
          <a:p>
            <a:pPr indent="-307764" lvl="1" marL="914400" rtl="0" algn="l">
              <a:spcBef>
                <a:spcPts val="0"/>
              </a:spcBef>
              <a:spcAft>
                <a:spcPts val="0"/>
              </a:spcAft>
              <a:buSzPts val="1247"/>
              <a:buChar char="○"/>
            </a:pPr>
            <a:r>
              <a:rPr lang="en" sz="1246"/>
              <a:t>Hard-drives</a:t>
            </a:r>
            <a:endParaRPr sz="1246"/>
          </a:p>
          <a:p>
            <a:pPr indent="-320464" lvl="0" marL="457200" rtl="0" algn="l">
              <a:spcBef>
                <a:spcPts val="0"/>
              </a:spcBef>
              <a:spcAft>
                <a:spcPts val="0"/>
              </a:spcAft>
              <a:buSzPts val="1447"/>
              <a:buChar char="●"/>
            </a:pPr>
            <a:r>
              <a:rPr lang="en" sz="1446"/>
              <a:t>I/O devices</a:t>
            </a:r>
            <a:endParaRPr sz="1446"/>
          </a:p>
          <a:p>
            <a:pPr indent="-307764" lvl="1" marL="914400" rtl="0" algn="l">
              <a:spcBef>
                <a:spcPts val="0"/>
              </a:spcBef>
              <a:spcAft>
                <a:spcPts val="0"/>
              </a:spcAft>
              <a:buSzPts val="1247"/>
              <a:buChar char="○"/>
            </a:pPr>
            <a:r>
              <a:rPr lang="en" sz="1246"/>
              <a:t>Keyboard</a:t>
            </a:r>
            <a:endParaRPr sz="1246"/>
          </a:p>
          <a:p>
            <a:pPr indent="-307764" lvl="1" marL="914400" rtl="0" algn="l">
              <a:spcBef>
                <a:spcPts val="0"/>
              </a:spcBef>
              <a:spcAft>
                <a:spcPts val="0"/>
              </a:spcAft>
              <a:buSzPts val="1247"/>
              <a:buChar char="○"/>
            </a:pPr>
            <a:r>
              <a:rPr lang="en" sz="1246"/>
              <a:t>Screen</a:t>
            </a:r>
            <a:endParaRPr sz="1246"/>
          </a:p>
          <a:p>
            <a:pPr indent="-307764" lvl="1" marL="914400" rtl="0" algn="l">
              <a:spcBef>
                <a:spcPts val="0"/>
              </a:spcBef>
              <a:spcAft>
                <a:spcPts val="0"/>
              </a:spcAft>
              <a:buSzPts val="1247"/>
              <a:buChar char="○"/>
            </a:pPr>
            <a:r>
              <a:rPr lang="en" sz="1246"/>
              <a:t>network connections</a:t>
            </a:r>
            <a:endParaRPr sz="1246"/>
          </a:p>
          <a:p>
            <a:pPr indent="-307764" lvl="1" marL="914400" rtl="0" algn="l">
              <a:spcBef>
                <a:spcPts val="0"/>
              </a:spcBef>
              <a:spcAft>
                <a:spcPts val="0"/>
              </a:spcAft>
              <a:buSzPts val="1247"/>
              <a:buChar char="○"/>
            </a:pPr>
            <a:r>
              <a:rPr lang="en" sz="1246"/>
              <a:t>Hard-drives</a:t>
            </a:r>
            <a:endParaRPr sz="1000"/>
          </a:p>
        </p:txBody>
      </p:sp>
      <p:sp>
        <p:nvSpPr>
          <p:cNvPr id="75" name="Google Shape;75;p1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Information is encoded in an electrical signal and a series of electrical switches or gates can perform operations on a set of electrical signals</a:t>
            </a:r>
            <a:endParaRPr/>
          </a:p>
          <a:p>
            <a:pPr indent="0" lvl="0" marL="0" rtl="0" algn="l">
              <a:spcBef>
                <a:spcPts val="1200"/>
              </a:spcBef>
              <a:spcAft>
                <a:spcPts val="1200"/>
              </a:spcAft>
              <a:buNone/>
            </a:pPr>
            <a:r>
              <a:t/>
            </a:r>
            <a:endParaRPr/>
          </a:p>
        </p:txBody>
      </p:sp>
      <p:pic>
        <p:nvPicPr>
          <p:cNvPr id="76" name="Google Shape;76;p16"/>
          <p:cNvPicPr preferRelativeResize="0"/>
          <p:nvPr/>
        </p:nvPicPr>
        <p:blipFill>
          <a:blip r:embed="rId3">
            <a:alphaModFix/>
          </a:blip>
          <a:stretch>
            <a:fillRect/>
          </a:stretch>
        </p:blipFill>
        <p:spPr>
          <a:xfrm>
            <a:off x="3872076" y="2423621"/>
            <a:ext cx="4892477" cy="2145250"/>
          </a:xfrm>
          <a:prstGeom prst="rect">
            <a:avLst/>
          </a:prstGeom>
          <a:noFill/>
          <a:ln>
            <a:noFill/>
          </a:ln>
        </p:spPr>
      </p:pic>
      <p:sp>
        <p:nvSpPr>
          <p:cNvPr id="77" name="Google Shape;77;p16"/>
          <p:cNvSpPr txBox="1"/>
          <p:nvPr/>
        </p:nvSpPr>
        <p:spPr>
          <a:xfrm>
            <a:off x="4572000" y="4703625"/>
            <a:ext cx="445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https://en.wikipedia.org/wiki/Digital_signal</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5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 Quick Git Demo</a:t>
            </a:r>
            <a:endParaRPr/>
          </a:p>
        </p:txBody>
      </p:sp>
      <p:sp>
        <p:nvSpPr>
          <p:cNvPr id="364" name="Google Shape;364;p5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a:t>Afterwards I’ll show basic (local) git usage. Note that when you use a command like </a:t>
            </a:r>
            <a:r>
              <a:rPr lang="en">
                <a:solidFill>
                  <a:schemeClr val="accent2"/>
                </a:solidFill>
              </a:rPr>
              <a:t>git pull origin master</a:t>
            </a:r>
            <a:r>
              <a:rPr lang="en"/>
              <a:t>. Origin is just a remote location configured by git clone for you automatically. Similarly </a:t>
            </a:r>
            <a:r>
              <a:rPr lang="en">
                <a:solidFill>
                  <a:schemeClr val="accent2"/>
                </a:solidFill>
              </a:rPr>
              <a:t>git pull . master </a:t>
            </a:r>
            <a:r>
              <a:rPr lang="en"/>
              <a:t>would refer to the master branch of the current local repo. </a:t>
            </a:r>
            <a:endParaRPr/>
          </a:p>
          <a:p>
            <a:pPr indent="0" lvl="0" marL="0" rtl="0" algn="l">
              <a:spcBef>
                <a:spcPts val="1200"/>
              </a:spcBef>
              <a:spcAft>
                <a:spcPts val="0"/>
              </a:spcAft>
              <a:buNone/>
            </a:pPr>
            <a:r>
              <a:rPr lang="en"/>
              <a:t>I’ll also show rebasing and interactive history editing. In the video I’ll create a git repo, create a branch, add a few commits to the original branch, and then reconcile two branches that have diverged. Then I’ll squash some of the commits. There is  a lot more to git that you can learn and use.</a:t>
            </a:r>
            <a:endParaRPr/>
          </a:p>
          <a:p>
            <a:pPr indent="0" lvl="0" marL="0" rtl="0" algn="l">
              <a:spcBef>
                <a:spcPts val="1200"/>
              </a:spcBef>
              <a:spcAft>
                <a:spcPts val="1200"/>
              </a:spcAft>
              <a:buNone/>
            </a:pPr>
            <a:r>
              <a:rPr lang="en"/>
              <a:t>I’ll show at the end that for git push the full(er) syntax is </a:t>
            </a:r>
            <a:r>
              <a:rPr lang="en">
                <a:solidFill>
                  <a:schemeClr val="accent2"/>
                </a:solidFill>
              </a:rPr>
              <a:t>git push location source:destination</a:t>
            </a:r>
            <a:r>
              <a:rPr lang="en"/>
              <a:t>. It is good practice not to force push but not forbidden check with your dev team in case it becomes necessary (merging will often make it necessary)</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53"/>
          <p:cNvSpPr/>
          <p:nvPr/>
        </p:nvSpPr>
        <p:spPr>
          <a:xfrm>
            <a:off x="491013" y="152400"/>
            <a:ext cx="8161985" cy="4838701"/>
          </a:xfrm>
          <a:prstGeom prst="rect">
            <a:avLst/>
          </a:prstGeom>
          <a:noFill/>
          <a:ln>
            <a:noFill/>
          </a:ln>
        </p:spPr>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pic>
        <p:nvPicPr>
          <p:cNvPr id="374" name="Google Shape;374;p54"/>
          <p:cNvPicPr preferRelativeResize="0"/>
          <p:nvPr/>
        </p:nvPicPr>
        <p:blipFill>
          <a:blip r:embed="rId3">
            <a:alphaModFix/>
          </a:blip>
          <a:stretch>
            <a:fillRect/>
          </a:stretch>
        </p:blipFill>
        <p:spPr>
          <a:xfrm>
            <a:off x="491013" y="152400"/>
            <a:ext cx="8161985" cy="4838701"/>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5"/>
          <p:cNvSpPr txBox="1"/>
          <p:nvPr>
            <p:ph type="title"/>
          </p:nvPr>
        </p:nvSpPr>
        <p:spPr>
          <a:xfrm>
            <a:off x="265500" y="1233175"/>
            <a:ext cx="4045200" cy="1482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grep and (neo)vi(m)</a:t>
            </a:r>
            <a:endParaRPr/>
          </a:p>
        </p:txBody>
      </p:sp>
      <p:sp>
        <p:nvSpPr>
          <p:cNvPr id="380" name="Google Shape;380;p5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lt2"/>
                </a:solidFill>
              </a:rPr>
              <a:t>How to write regular expressions to search output files or accelerate vi tasks.</a:t>
            </a:r>
            <a:endParaRPr>
              <a:solidFill>
                <a:schemeClr val="lt2"/>
              </a:solidFill>
            </a:endParaRPr>
          </a:p>
          <a:p>
            <a:pPr indent="0" lvl="0" marL="0" rtl="0" algn="l">
              <a:spcBef>
                <a:spcPts val="1200"/>
              </a:spcBef>
              <a:spcAft>
                <a:spcPts val="1200"/>
              </a:spcAft>
              <a:buNone/>
            </a:pPr>
            <a:r>
              <a:rPr lang="en">
                <a:solidFill>
                  <a:schemeClr val="lt2"/>
                </a:solidFill>
              </a:rPr>
              <a:t>grep, vi, python, c++, rust, all have tools for using regexes</a:t>
            </a:r>
            <a:endParaRPr>
              <a:solidFill>
                <a:schemeClr val="lt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6"/>
          <p:cNvSpPr txBox="1"/>
          <p:nvPr>
            <p:ph type="title"/>
          </p:nvPr>
        </p:nvSpPr>
        <p:spPr>
          <a:xfrm>
            <a:off x="311700" y="555600"/>
            <a:ext cx="2808000" cy="7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Regular Expressions</a:t>
            </a:r>
            <a:endParaRPr/>
          </a:p>
        </p:txBody>
      </p:sp>
      <p:sp>
        <p:nvSpPr>
          <p:cNvPr id="386" name="Google Shape;386;p56"/>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Regexes use a series of special characters and sequences to match substrings of text.</a:t>
            </a:r>
            <a:endParaRPr sz="1800"/>
          </a:p>
          <a:p>
            <a:pPr indent="0" lvl="0" marL="0" rtl="0" algn="l">
              <a:spcBef>
                <a:spcPts val="1200"/>
              </a:spcBef>
              <a:spcAft>
                <a:spcPts val="0"/>
              </a:spcAft>
              <a:buNone/>
            </a:pPr>
            <a:r>
              <a:rPr lang="en" sz="1800"/>
              <a:t>RegExr / regex101 web utilities to play with regexes.</a:t>
            </a:r>
            <a:endParaRPr sz="1800"/>
          </a:p>
          <a:p>
            <a:pPr indent="0" lvl="0" marL="0" rtl="0" algn="l">
              <a:spcBef>
                <a:spcPts val="1200"/>
              </a:spcBef>
              <a:spcAft>
                <a:spcPts val="1200"/>
              </a:spcAft>
              <a:buNone/>
            </a:pPr>
            <a:r>
              <a:t/>
            </a:r>
            <a:endParaRPr/>
          </a:p>
        </p:txBody>
      </p:sp>
      <p:pic>
        <p:nvPicPr>
          <p:cNvPr id="387" name="Google Shape;387;p56"/>
          <p:cNvPicPr preferRelativeResize="0"/>
          <p:nvPr/>
        </p:nvPicPr>
        <p:blipFill>
          <a:blip r:embed="rId3">
            <a:alphaModFix/>
          </a:blip>
          <a:stretch>
            <a:fillRect/>
          </a:stretch>
        </p:blipFill>
        <p:spPr>
          <a:xfrm>
            <a:off x="3434623" y="1228673"/>
            <a:ext cx="5380149" cy="31560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5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vim</a:t>
            </a:r>
            <a:endParaRPr/>
          </a:p>
        </p:txBody>
      </p:sp>
      <p:sp>
        <p:nvSpPr>
          <p:cNvPr id="393" name="Google Shape;393;p5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 can’t recommend enough that you learn and adjust to vim and living in your terminal. Many </a:t>
            </a:r>
            <a:r>
              <a:rPr lang="en"/>
              <a:t>people</a:t>
            </a:r>
            <a:r>
              <a:rPr lang="en"/>
              <a:t> love beamer; however, when you get to writing your dissertation or really large projects you are going to run into issues with </a:t>
            </a:r>
            <a:r>
              <a:rPr lang="en"/>
              <a:t>c</a:t>
            </a:r>
            <a:r>
              <a:rPr lang="en"/>
              <a:t>ompiling. You can set up a vim environment that offers all the features beamer has and more: autocompleting, syntax highlighting, automatic pdf updating, spell checking, compiling via vim command, etc…</a:t>
            </a:r>
            <a:endParaRPr/>
          </a:p>
          <a:p>
            <a:pPr indent="0" lvl="0" marL="0" rtl="0" algn="l">
              <a:spcBef>
                <a:spcPts val="1200"/>
              </a:spcBef>
              <a:spcAft>
                <a:spcPts val="1200"/>
              </a:spcAft>
              <a:buNone/>
            </a:pPr>
            <a:r>
              <a:rPr lang="en"/>
              <a:t>Look into a vim </a:t>
            </a:r>
            <a:r>
              <a:rPr lang="en"/>
              <a:t>plugin</a:t>
            </a:r>
            <a:r>
              <a:rPr lang="en"/>
              <a:t> manager and install vimtex with a decent pdf viewer like okular.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555600"/>
            <a:ext cx="84414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 Simple Multiplication Operator</a:t>
            </a:r>
            <a:endParaRPr/>
          </a:p>
        </p:txBody>
      </p:sp>
      <p:pic>
        <p:nvPicPr>
          <p:cNvPr id="83" name="Google Shape;83;p17"/>
          <p:cNvPicPr preferRelativeResize="0"/>
          <p:nvPr/>
        </p:nvPicPr>
        <p:blipFill>
          <a:blip r:embed="rId3">
            <a:alphaModFix/>
          </a:blip>
          <a:stretch>
            <a:fillRect/>
          </a:stretch>
        </p:blipFill>
        <p:spPr>
          <a:xfrm>
            <a:off x="2920600" y="1264800"/>
            <a:ext cx="5832422" cy="3672599"/>
          </a:xfrm>
          <a:prstGeom prst="rect">
            <a:avLst/>
          </a:prstGeom>
          <a:noFill/>
          <a:ln>
            <a:noFill/>
          </a:ln>
        </p:spPr>
      </p:pic>
      <p:sp>
        <p:nvSpPr>
          <p:cNvPr id="84" name="Google Shape;84;p1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t>Consists of AND Gates and two XOR (exclusive or)</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id="89" name="Google Shape;89;p18"/>
          <p:cNvPicPr preferRelativeResize="0"/>
          <p:nvPr/>
        </p:nvPicPr>
        <p:blipFill>
          <a:blip r:embed="rId3">
            <a:alphaModFix/>
          </a:blip>
          <a:stretch>
            <a:fillRect/>
          </a:stretch>
        </p:blipFill>
        <p:spPr>
          <a:xfrm>
            <a:off x="2614712" y="553300"/>
            <a:ext cx="3914574" cy="4036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555600"/>
            <a:ext cx="85917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 Summary of Linux and Its History</a:t>
            </a:r>
            <a:endParaRPr/>
          </a:p>
        </p:txBody>
      </p:sp>
      <p:sp>
        <p:nvSpPr>
          <p:cNvPr id="95" name="Google Shape;9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lnSpcReduction="20000"/>
          </a:bodyPr>
          <a:lstStyle/>
          <a:p>
            <a:pPr indent="-304800" lvl="0" marL="457200" rtl="0" algn="l">
              <a:spcBef>
                <a:spcPts val="0"/>
              </a:spcBef>
              <a:spcAft>
                <a:spcPts val="0"/>
              </a:spcAft>
              <a:buSzPts val="1200"/>
              <a:buChar char="●"/>
            </a:pPr>
            <a:r>
              <a:rPr lang="en"/>
              <a:t>Linux is a Unix-like </a:t>
            </a:r>
            <a:r>
              <a:rPr lang="en">
                <a:solidFill>
                  <a:schemeClr val="accent1"/>
                </a:solidFill>
              </a:rPr>
              <a:t>kernel</a:t>
            </a:r>
            <a:r>
              <a:rPr lang="en"/>
              <a:t> and a </a:t>
            </a:r>
            <a:r>
              <a:rPr lang="en">
                <a:solidFill>
                  <a:schemeClr val="accent1"/>
                </a:solidFill>
              </a:rPr>
              <a:t>family of operating systems</a:t>
            </a:r>
            <a:r>
              <a:rPr lang="en"/>
              <a:t> built from that kernel</a:t>
            </a:r>
            <a:endParaRPr/>
          </a:p>
          <a:p>
            <a:pPr indent="-304800" lvl="0" marL="457200" rtl="0" algn="l">
              <a:spcBef>
                <a:spcPts val="0"/>
              </a:spcBef>
              <a:spcAft>
                <a:spcPts val="0"/>
              </a:spcAft>
              <a:buSzPts val="1200"/>
              <a:buChar char="●"/>
            </a:pPr>
            <a:r>
              <a:rPr lang="en"/>
              <a:t>Linux is primarily written in C with small amounts of Rust recently added</a:t>
            </a:r>
            <a:endParaRPr/>
          </a:p>
          <a:p>
            <a:pPr indent="-304800" lvl="0" marL="457200" rtl="0" algn="l">
              <a:spcBef>
                <a:spcPts val="0"/>
              </a:spcBef>
              <a:spcAft>
                <a:spcPts val="0"/>
              </a:spcAft>
              <a:buSzPts val="1200"/>
              <a:buChar char="●"/>
            </a:pPr>
            <a:r>
              <a:rPr lang="en"/>
              <a:t>Linux is the most rigorously security tested operating system on the planet</a:t>
            </a:r>
            <a:endParaRPr/>
          </a:p>
          <a:p>
            <a:pPr indent="-304800" lvl="0" marL="457200" rtl="0" algn="l">
              <a:spcBef>
                <a:spcPts val="0"/>
              </a:spcBef>
              <a:spcAft>
                <a:spcPts val="0"/>
              </a:spcAft>
              <a:buSzPts val="1200"/>
              <a:buChar char="●"/>
            </a:pPr>
            <a:r>
              <a:rPr lang="en"/>
              <a:t>Linux/Unix is the defacto operating system / kernel for servers. Fully configurable, fast, and </a:t>
            </a:r>
            <a:r>
              <a:rPr lang="en"/>
              <a:t>secure.</a:t>
            </a:r>
            <a:endParaRPr/>
          </a:p>
          <a:p>
            <a:pPr indent="-304800" lvl="0" marL="457200" rtl="0" algn="l">
              <a:spcBef>
                <a:spcPts val="0"/>
              </a:spcBef>
              <a:spcAft>
                <a:spcPts val="0"/>
              </a:spcAft>
              <a:buSzPts val="1200"/>
              <a:buChar char="●"/>
            </a:pPr>
            <a:r>
              <a:rPr lang="en"/>
              <a:t>~6000 contributors and 27.8 million lines of code (on GitHub)</a:t>
            </a:r>
            <a:endParaRPr/>
          </a:p>
          <a:p>
            <a:pPr indent="0" lvl="0" marL="0" rtl="0" algn="l">
              <a:spcBef>
                <a:spcPts val="1200"/>
              </a:spcBef>
              <a:spcAft>
                <a:spcPts val="1200"/>
              </a:spcAft>
              <a:buNone/>
            </a:pPr>
            <a:r>
              <a:t/>
            </a:r>
            <a:endParaRPr/>
          </a:p>
        </p:txBody>
      </p:sp>
      <p:grpSp>
        <p:nvGrpSpPr>
          <p:cNvPr id="96" name="Google Shape;96;p19"/>
          <p:cNvGrpSpPr/>
          <p:nvPr/>
        </p:nvGrpSpPr>
        <p:grpSpPr>
          <a:xfrm>
            <a:off x="3119700" y="1682325"/>
            <a:ext cx="1915535" cy="1735150"/>
            <a:chOff x="3154225" y="1852850"/>
            <a:chExt cx="1915535" cy="1735150"/>
          </a:xfrm>
        </p:grpSpPr>
        <p:sp>
          <p:nvSpPr>
            <p:cNvPr id="97" name="Google Shape;97;p19"/>
            <p:cNvSpPr/>
            <p:nvPr/>
          </p:nvSpPr>
          <p:spPr>
            <a:xfrm>
              <a:off x="3485717" y="3079475"/>
              <a:ext cx="1294800" cy="13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9"/>
            <p:cNvSpPr txBox="1"/>
            <p:nvPr/>
          </p:nvSpPr>
          <p:spPr>
            <a:xfrm>
              <a:off x="3154225" y="3216600"/>
              <a:ext cx="10515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solidFill>
                    <a:schemeClr val="lt2"/>
                  </a:solidFill>
                  <a:latin typeface="Roboto"/>
                  <a:ea typeface="Roboto"/>
                  <a:cs typeface="Roboto"/>
                  <a:sym typeface="Roboto"/>
                </a:rPr>
                <a:t>1969-1973</a:t>
              </a:r>
              <a:endParaRPr b="1" sz="1200">
                <a:solidFill>
                  <a:schemeClr val="lt2"/>
                </a:solidFill>
                <a:latin typeface="Roboto"/>
                <a:ea typeface="Roboto"/>
                <a:cs typeface="Roboto"/>
                <a:sym typeface="Roboto"/>
              </a:endParaRPr>
            </a:p>
          </p:txBody>
        </p:sp>
        <p:sp>
          <p:nvSpPr>
            <p:cNvPr id="99" name="Google Shape;99;p19"/>
            <p:cNvSpPr txBox="1"/>
            <p:nvPr/>
          </p:nvSpPr>
          <p:spPr>
            <a:xfrm>
              <a:off x="3386760" y="1852850"/>
              <a:ext cx="1683000" cy="94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lt2"/>
                  </a:solidFill>
                  <a:latin typeface="Roboto"/>
                  <a:ea typeface="Roboto"/>
                  <a:cs typeface="Roboto"/>
                  <a:sym typeface="Roboto"/>
                </a:rPr>
                <a:t>UNIX and C programming language</a:t>
              </a:r>
              <a:endParaRPr b="1" sz="800">
                <a:solidFill>
                  <a:schemeClr val="lt2"/>
                </a:solidFill>
                <a:latin typeface="Roboto"/>
                <a:ea typeface="Roboto"/>
                <a:cs typeface="Roboto"/>
                <a:sym typeface="Roboto"/>
              </a:endParaRPr>
            </a:p>
            <a:p>
              <a:pPr indent="0" lvl="0" marL="0" rtl="0" algn="l">
                <a:spcBef>
                  <a:spcPts val="0"/>
                </a:spcBef>
                <a:spcAft>
                  <a:spcPts val="0"/>
                </a:spcAft>
                <a:buNone/>
              </a:pPr>
              <a:r>
                <a:t/>
              </a:r>
              <a:endParaRPr b="1" sz="800">
                <a:solidFill>
                  <a:schemeClr val="lt2"/>
                </a:solidFill>
                <a:latin typeface="Roboto"/>
                <a:ea typeface="Roboto"/>
                <a:cs typeface="Roboto"/>
                <a:sym typeface="Roboto"/>
              </a:endParaRPr>
            </a:p>
            <a:p>
              <a:pPr indent="0" lvl="0" marL="0" rtl="0" algn="l">
                <a:spcBef>
                  <a:spcPts val="0"/>
                </a:spcBef>
                <a:spcAft>
                  <a:spcPts val="1600"/>
                </a:spcAft>
                <a:buNone/>
              </a:pPr>
              <a:r>
                <a:rPr lang="en" sz="800">
                  <a:solidFill>
                    <a:schemeClr val="lt2"/>
                  </a:solidFill>
                  <a:latin typeface="Roboto"/>
                  <a:ea typeface="Roboto"/>
                  <a:cs typeface="Roboto"/>
                  <a:sym typeface="Roboto"/>
                </a:rPr>
                <a:t>Developed at AT&amp;T Bell Labs by Ken Thompson, Dennis Ritchie, and others</a:t>
              </a:r>
              <a:endParaRPr b="1" sz="800">
                <a:solidFill>
                  <a:schemeClr val="lt2"/>
                </a:solidFill>
                <a:latin typeface="Roboto"/>
                <a:ea typeface="Roboto"/>
                <a:cs typeface="Roboto"/>
                <a:sym typeface="Roboto"/>
              </a:endParaRPr>
            </a:p>
          </p:txBody>
        </p:sp>
        <p:grpSp>
          <p:nvGrpSpPr>
            <p:cNvPr id="100" name="Google Shape;100;p19"/>
            <p:cNvGrpSpPr/>
            <p:nvPr/>
          </p:nvGrpSpPr>
          <p:grpSpPr>
            <a:xfrm>
              <a:off x="3435870" y="2800065"/>
              <a:ext cx="92400" cy="411825"/>
              <a:chOff x="845575" y="2563700"/>
              <a:chExt cx="92400" cy="411825"/>
            </a:xfrm>
          </p:grpSpPr>
          <p:sp>
            <p:nvSpPr>
              <p:cNvPr id="101" name="Google Shape;101;p19"/>
              <p:cNvSpPr/>
              <p:nvPr/>
            </p:nvSpPr>
            <p:spPr>
              <a:xfrm>
                <a:off x="845575" y="2563700"/>
                <a:ext cx="92400" cy="92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 name="Google Shape;102;p19"/>
              <p:cNvCxnSpPr/>
              <p:nvPr/>
            </p:nvCxnSpPr>
            <p:spPr>
              <a:xfrm>
                <a:off x="891775" y="2616125"/>
                <a:ext cx="0" cy="359400"/>
              </a:xfrm>
              <a:prstGeom prst="straightConnector1">
                <a:avLst/>
              </a:prstGeom>
              <a:noFill/>
              <a:ln cap="flat" cmpd="sng" w="9525">
                <a:solidFill>
                  <a:schemeClr val="lt2"/>
                </a:solidFill>
                <a:prstDash val="solid"/>
                <a:round/>
                <a:headEnd len="sm" w="sm" type="none"/>
                <a:tailEnd len="sm" w="sm" type="none"/>
              </a:ln>
            </p:spPr>
          </p:cxnSp>
        </p:grpSp>
      </p:grpSp>
      <p:grpSp>
        <p:nvGrpSpPr>
          <p:cNvPr id="103" name="Google Shape;103;p19"/>
          <p:cNvGrpSpPr/>
          <p:nvPr/>
        </p:nvGrpSpPr>
        <p:grpSpPr>
          <a:xfrm>
            <a:off x="4383271" y="2532071"/>
            <a:ext cx="1928205" cy="1744206"/>
            <a:chOff x="1828196" y="2702596"/>
            <a:chExt cx="1928205" cy="1744206"/>
          </a:xfrm>
        </p:grpSpPr>
        <p:sp>
          <p:nvSpPr>
            <p:cNvPr id="104" name="Google Shape;104;p19"/>
            <p:cNvSpPr/>
            <p:nvPr/>
          </p:nvSpPr>
          <p:spPr>
            <a:xfrm>
              <a:off x="2191011" y="3079475"/>
              <a:ext cx="1294800" cy="13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9"/>
            <p:cNvSpPr txBox="1"/>
            <p:nvPr/>
          </p:nvSpPr>
          <p:spPr>
            <a:xfrm>
              <a:off x="1828196" y="2702596"/>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solidFill>
                    <a:schemeClr val="lt2"/>
                  </a:solidFill>
                  <a:latin typeface="Roboto"/>
                  <a:ea typeface="Roboto"/>
                  <a:cs typeface="Roboto"/>
                  <a:sym typeface="Roboto"/>
                </a:rPr>
                <a:t>1985</a:t>
              </a:r>
              <a:endParaRPr b="1" sz="1200">
                <a:solidFill>
                  <a:schemeClr val="lt2"/>
                </a:solidFill>
                <a:latin typeface="Roboto"/>
                <a:ea typeface="Roboto"/>
                <a:cs typeface="Roboto"/>
                <a:sym typeface="Roboto"/>
              </a:endParaRPr>
            </a:p>
          </p:txBody>
        </p:sp>
        <p:sp>
          <p:nvSpPr>
            <p:cNvPr id="106" name="Google Shape;106;p19"/>
            <p:cNvSpPr txBox="1"/>
            <p:nvPr/>
          </p:nvSpPr>
          <p:spPr>
            <a:xfrm>
              <a:off x="2073401" y="3503002"/>
              <a:ext cx="1683000" cy="94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lt2"/>
                  </a:solidFill>
                  <a:latin typeface="Roboto"/>
                  <a:ea typeface="Roboto"/>
                  <a:cs typeface="Roboto"/>
                  <a:sym typeface="Roboto"/>
                </a:rPr>
                <a:t>FSF </a:t>
              </a:r>
              <a:r>
                <a:rPr b="1" lang="en" sz="800">
                  <a:solidFill>
                    <a:schemeClr val="lt2"/>
                  </a:solidFill>
                  <a:latin typeface="Roboto"/>
                  <a:ea typeface="Roboto"/>
                  <a:cs typeface="Roboto"/>
                  <a:sym typeface="Roboto"/>
                </a:rPr>
                <a:t>and GNU</a:t>
              </a:r>
              <a:endParaRPr b="1" sz="800">
                <a:solidFill>
                  <a:schemeClr val="lt2"/>
                </a:solidFill>
                <a:latin typeface="Roboto"/>
                <a:ea typeface="Roboto"/>
                <a:cs typeface="Roboto"/>
                <a:sym typeface="Roboto"/>
              </a:endParaRPr>
            </a:p>
            <a:p>
              <a:pPr indent="0" lvl="0" marL="0" rtl="0" algn="l">
                <a:spcBef>
                  <a:spcPts val="0"/>
                </a:spcBef>
                <a:spcAft>
                  <a:spcPts val="0"/>
                </a:spcAft>
                <a:buNone/>
              </a:pPr>
              <a:r>
                <a:t/>
              </a:r>
              <a:endParaRPr b="1" sz="800">
                <a:solidFill>
                  <a:schemeClr val="lt2"/>
                </a:solidFill>
                <a:latin typeface="Roboto"/>
                <a:ea typeface="Roboto"/>
                <a:cs typeface="Roboto"/>
                <a:sym typeface="Roboto"/>
              </a:endParaRPr>
            </a:p>
            <a:p>
              <a:pPr indent="0" lvl="0" marL="0" rtl="0" algn="l">
                <a:spcBef>
                  <a:spcPts val="0"/>
                </a:spcBef>
                <a:spcAft>
                  <a:spcPts val="1600"/>
                </a:spcAft>
                <a:buNone/>
              </a:pPr>
              <a:r>
                <a:rPr lang="en" sz="800">
                  <a:solidFill>
                    <a:schemeClr val="lt2"/>
                  </a:solidFill>
                  <a:latin typeface="Roboto"/>
                  <a:ea typeface="Roboto"/>
                  <a:cs typeface="Roboto"/>
                  <a:sym typeface="Roboto"/>
                </a:rPr>
                <a:t>Richard Stallman begins the Free Software Foundation and GNU’s not Unix. Beginning of open-source software (GPL)</a:t>
              </a:r>
              <a:endParaRPr b="1" sz="800">
                <a:solidFill>
                  <a:schemeClr val="lt2"/>
                </a:solidFill>
                <a:latin typeface="Roboto"/>
                <a:ea typeface="Roboto"/>
                <a:cs typeface="Roboto"/>
                <a:sym typeface="Roboto"/>
              </a:endParaRPr>
            </a:p>
          </p:txBody>
        </p:sp>
        <p:grpSp>
          <p:nvGrpSpPr>
            <p:cNvPr id="107" name="Google Shape;107;p19"/>
            <p:cNvGrpSpPr/>
            <p:nvPr/>
          </p:nvGrpSpPr>
          <p:grpSpPr>
            <a:xfrm rot="10800000">
              <a:off x="2149293" y="3079467"/>
              <a:ext cx="92400" cy="411825"/>
              <a:chOff x="2072481" y="2563700"/>
              <a:chExt cx="92400" cy="411825"/>
            </a:xfrm>
          </p:grpSpPr>
          <p:cxnSp>
            <p:nvCxnSpPr>
              <p:cNvPr id="108" name="Google Shape;108;p19"/>
              <p:cNvCxnSpPr/>
              <p:nvPr/>
            </p:nvCxnSpPr>
            <p:spPr>
              <a:xfrm>
                <a:off x="2118681" y="2616125"/>
                <a:ext cx="0" cy="359400"/>
              </a:xfrm>
              <a:prstGeom prst="straightConnector1">
                <a:avLst/>
              </a:prstGeom>
              <a:noFill/>
              <a:ln cap="flat" cmpd="sng" w="9525">
                <a:solidFill>
                  <a:schemeClr val="dk1"/>
                </a:solidFill>
                <a:prstDash val="solid"/>
                <a:round/>
                <a:headEnd len="sm" w="sm" type="none"/>
                <a:tailEnd len="sm" w="sm" type="none"/>
              </a:ln>
            </p:spPr>
          </p:cxnSp>
          <p:sp>
            <p:nvSpPr>
              <p:cNvPr id="109" name="Google Shape;109;p19"/>
              <p:cNvSpPr/>
              <p:nvPr/>
            </p:nvSpPr>
            <p:spPr>
              <a:xfrm>
                <a:off x="2072481" y="2563700"/>
                <a:ext cx="92400" cy="92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 name="Google Shape;110;p19"/>
          <p:cNvGrpSpPr/>
          <p:nvPr/>
        </p:nvGrpSpPr>
        <p:grpSpPr>
          <a:xfrm>
            <a:off x="5709308" y="1682325"/>
            <a:ext cx="1915527" cy="1735150"/>
            <a:chOff x="3154233" y="1852850"/>
            <a:chExt cx="1915527" cy="1735150"/>
          </a:xfrm>
        </p:grpSpPr>
        <p:sp>
          <p:nvSpPr>
            <p:cNvPr id="111" name="Google Shape;111;p19"/>
            <p:cNvSpPr/>
            <p:nvPr/>
          </p:nvSpPr>
          <p:spPr>
            <a:xfrm>
              <a:off x="3485717" y="3079475"/>
              <a:ext cx="1294800" cy="13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9"/>
            <p:cNvSpPr txBox="1"/>
            <p:nvPr/>
          </p:nvSpPr>
          <p:spPr>
            <a:xfrm>
              <a:off x="3154233" y="3216600"/>
              <a:ext cx="6927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solidFill>
                    <a:schemeClr val="lt2"/>
                  </a:solidFill>
                  <a:latin typeface="Roboto"/>
                  <a:ea typeface="Roboto"/>
                  <a:cs typeface="Roboto"/>
                  <a:sym typeface="Roboto"/>
                </a:rPr>
                <a:t>1991</a:t>
              </a:r>
              <a:endParaRPr b="1" sz="1200">
                <a:solidFill>
                  <a:schemeClr val="lt2"/>
                </a:solidFill>
                <a:latin typeface="Roboto"/>
                <a:ea typeface="Roboto"/>
                <a:cs typeface="Roboto"/>
                <a:sym typeface="Roboto"/>
              </a:endParaRPr>
            </a:p>
          </p:txBody>
        </p:sp>
        <p:sp>
          <p:nvSpPr>
            <p:cNvPr id="113" name="Google Shape;113;p19"/>
            <p:cNvSpPr txBox="1"/>
            <p:nvPr/>
          </p:nvSpPr>
          <p:spPr>
            <a:xfrm>
              <a:off x="3386760" y="1852850"/>
              <a:ext cx="1683000" cy="94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lt2"/>
                  </a:solidFill>
                  <a:latin typeface="Roboto"/>
                  <a:ea typeface="Roboto"/>
                  <a:cs typeface="Roboto"/>
                  <a:sym typeface="Roboto"/>
                </a:rPr>
                <a:t>Linux</a:t>
              </a:r>
              <a:endParaRPr b="1" sz="800">
                <a:solidFill>
                  <a:schemeClr val="lt2"/>
                </a:solidFill>
                <a:latin typeface="Roboto"/>
                <a:ea typeface="Roboto"/>
                <a:cs typeface="Roboto"/>
                <a:sym typeface="Roboto"/>
              </a:endParaRPr>
            </a:p>
            <a:p>
              <a:pPr indent="0" lvl="0" marL="0" rtl="0" algn="l">
                <a:spcBef>
                  <a:spcPts val="0"/>
                </a:spcBef>
                <a:spcAft>
                  <a:spcPts val="0"/>
                </a:spcAft>
                <a:buNone/>
              </a:pPr>
              <a:r>
                <a:t/>
              </a:r>
              <a:endParaRPr b="1" sz="800">
                <a:solidFill>
                  <a:schemeClr val="lt2"/>
                </a:solidFill>
                <a:latin typeface="Roboto"/>
                <a:ea typeface="Roboto"/>
                <a:cs typeface="Roboto"/>
                <a:sym typeface="Roboto"/>
              </a:endParaRPr>
            </a:p>
            <a:p>
              <a:pPr indent="0" lvl="0" marL="0" rtl="0" algn="l">
                <a:spcBef>
                  <a:spcPts val="0"/>
                </a:spcBef>
                <a:spcAft>
                  <a:spcPts val="1600"/>
                </a:spcAft>
                <a:buNone/>
              </a:pPr>
              <a:r>
                <a:rPr lang="en" sz="800">
                  <a:solidFill>
                    <a:schemeClr val="lt2"/>
                  </a:solidFill>
                  <a:latin typeface="Roboto"/>
                  <a:ea typeface="Roboto"/>
                  <a:cs typeface="Roboto"/>
                  <a:sym typeface="Roboto"/>
                </a:rPr>
                <a:t>A small GPL kernel is developed as a hobby project by Linus Torvalds</a:t>
              </a:r>
              <a:endParaRPr b="1" sz="800">
                <a:solidFill>
                  <a:schemeClr val="lt2"/>
                </a:solidFill>
                <a:latin typeface="Roboto"/>
                <a:ea typeface="Roboto"/>
                <a:cs typeface="Roboto"/>
                <a:sym typeface="Roboto"/>
              </a:endParaRPr>
            </a:p>
          </p:txBody>
        </p:sp>
        <p:grpSp>
          <p:nvGrpSpPr>
            <p:cNvPr id="114" name="Google Shape;114;p19"/>
            <p:cNvGrpSpPr/>
            <p:nvPr/>
          </p:nvGrpSpPr>
          <p:grpSpPr>
            <a:xfrm>
              <a:off x="3435870" y="2800065"/>
              <a:ext cx="92400" cy="411825"/>
              <a:chOff x="845575" y="2563700"/>
              <a:chExt cx="92400" cy="411825"/>
            </a:xfrm>
          </p:grpSpPr>
          <p:sp>
            <p:nvSpPr>
              <p:cNvPr id="115" name="Google Shape;115;p19"/>
              <p:cNvSpPr/>
              <p:nvPr/>
            </p:nvSpPr>
            <p:spPr>
              <a:xfrm>
                <a:off x="845575" y="2563700"/>
                <a:ext cx="92400" cy="92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9"/>
              <p:cNvCxnSpPr/>
              <p:nvPr/>
            </p:nvCxnSpPr>
            <p:spPr>
              <a:xfrm>
                <a:off x="891775" y="2616125"/>
                <a:ext cx="0" cy="359400"/>
              </a:xfrm>
              <a:prstGeom prst="straightConnector1">
                <a:avLst/>
              </a:prstGeom>
              <a:noFill/>
              <a:ln cap="flat" cmpd="sng" w="9525">
                <a:solidFill>
                  <a:schemeClr val="lt2"/>
                </a:solidFill>
                <a:prstDash val="solid"/>
                <a:round/>
                <a:headEnd len="sm" w="sm" type="none"/>
                <a:tailEnd len="sm" w="sm" type="none"/>
              </a:ln>
            </p:spPr>
          </p:cxnSp>
        </p:grpSp>
      </p:grpSp>
      <p:grpSp>
        <p:nvGrpSpPr>
          <p:cNvPr id="117" name="Google Shape;117;p19"/>
          <p:cNvGrpSpPr/>
          <p:nvPr/>
        </p:nvGrpSpPr>
        <p:grpSpPr>
          <a:xfrm>
            <a:off x="6968262" y="2532071"/>
            <a:ext cx="1935010" cy="1744206"/>
            <a:chOff x="4413187" y="2702596"/>
            <a:chExt cx="1935010" cy="1744206"/>
          </a:xfrm>
        </p:grpSpPr>
        <p:sp>
          <p:nvSpPr>
            <p:cNvPr id="118" name="Google Shape;118;p19"/>
            <p:cNvSpPr/>
            <p:nvPr/>
          </p:nvSpPr>
          <p:spPr>
            <a:xfrm>
              <a:off x="4780421" y="3079475"/>
              <a:ext cx="1294800" cy="13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19"/>
            <p:cNvGrpSpPr/>
            <p:nvPr/>
          </p:nvGrpSpPr>
          <p:grpSpPr>
            <a:xfrm rot="10800000">
              <a:off x="4737413" y="3079467"/>
              <a:ext cx="92400" cy="411825"/>
              <a:chOff x="2070100" y="2563700"/>
              <a:chExt cx="92400" cy="411825"/>
            </a:xfrm>
          </p:grpSpPr>
          <p:cxnSp>
            <p:nvCxnSpPr>
              <p:cNvPr id="120" name="Google Shape;120;p19"/>
              <p:cNvCxnSpPr/>
              <p:nvPr/>
            </p:nvCxnSpPr>
            <p:spPr>
              <a:xfrm>
                <a:off x="2116300" y="2616125"/>
                <a:ext cx="0" cy="359400"/>
              </a:xfrm>
              <a:prstGeom prst="straightConnector1">
                <a:avLst/>
              </a:prstGeom>
              <a:noFill/>
              <a:ln cap="flat" cmpd="sng" w="9525">
                <a:solidFill>
                  <a:schemeClr val="lt2"/>
                </a:solidFill>
                <a:prstDash val="solid"/>
                <a:round/>
                <a:headEnd len="sm" w="sm" type="none"/>
                <a:tailEnd len="sm" w="sm" type="none"/>
              </a:ln>
            </p:spPr>
          </p:cxnSp>
          <p:sp>
            <p:nvSpPr>
              <p:cNvPr id="121" name="Google Shape;121;p19"/>
              <p:cNvSpPr/>
              <p:nvPr/>
            </p:nvSpPr>
            <p:spPr>
              <a:xfrm>
                <a:off x="2070100" y="2563700"/>
                <a:ext cx="92400" cy="92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9"/>
            <p:cNvSpPr txBox="1"/>
            <p:nvPr/>
          </p:nvSpPr>
          <p:spPr>
            <a:xfrm>
              <a:off x="4413187" y="2702596"/>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solidFill>
                    <a:schemeClr val="lt2"/>
                  </a:solidFill>
                  <a:latin typeface="Roboto"/>
                  <a:ea typeface="Roboto"/>
                  <a:cs typeface="Roboto"/>
                  <a:sym typeface="Roboto"/>
                </a:rPr>
                <a:t>2023</a:t>
              </a:r>
              <a:endParaRPr b="1" sz="1200">
                <a:solidFill>
                  <a:schemeClr val="lt2"/>
                </a:solidFill>
                <a:latin typeface="Roboto"/>
                <a:ea typeface="Roboto"/>
                <a:cs typeface="Roboto"/>
                <a:sym typeface="Roboto"/>
              </a:endParaRPr>
            </a:p>
          </p:txBody>
        </p:sp>
        <p:sp>
          <p:nvSpPr>
            <p:cNvPr id="123" name="Google Shape;123;p19"/>
            <p:cNvSpPr txBox="1"/>
            <p:nvPr/>
          </p:nvSpPr>
          <p:spPr>
            <a:xfrm>
              <a:off x="4665197" y="3503002"/>
              <a:ext cx="1683000" cy="94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lt2"/>
                  </a:solidFill>
                  <a:latin typeface="Roboto"/>
                  <a:ea typeface="Roboto"/>
                  <a:cs typeface="Roboto"/>
                  <a:sym typeface="Roboto"/>
                </a:rPr>
                <a:t>Linux Kernel 6.3.3</a:t>
              </a:r>
              <a:endParaRPr b="1" sz="800">
                <a:solidFill>
                  <a:schemeClr val="lt2"/>
                </a:solidFill>
                <a:latin typeface="Roboto"/>
                <a:ea typeface="Roboto"/>
                <a:cs typeface="Roboto"/>
                <a:sym typeface="Roboto"/>
              </a:endParaRPr>
            </a:p>
            <a:p>
              <a:pPr indent="0" lvl="0" marL="0" rtl="0" algn="l">
                <a:spcBef>
                  <a:spcPts val="0"/>
                </a:spcBef>
                <a:spcAft>
                  <a:spcPts val="0"/>
                </a:spcAft>
                <a:buNone/>
              </a:pPr>
              <a:r>
                <a:t/>
              </a:r>
              <a:endParaRPr b="1" sz="800">
                <a:latin typeface="Roboto"/>
                <a:ea typeface="Roboto"/>
                <a:cs typeface="Roboto"/>
                <a:sym typeface="Roboto"/>
              </a:endParaRPr>
            </a:p>
            <a:p>
              <a:pPr indent="0" lvl="0" marL="0" rtl="0" algn="l">
                <a:spcBef>
                  <a:spcPts val="0"/>
                </a:spcBef>
                <a:spcAft>
                  <a:spcPts val="1600"/>
                </a:spcAft>
                <a:buNone/>
              </a:pPr>
              <a:r>
                <a:rPr lang="en" sz="800">
                  <a:solidFill>
                    <a:schemeClr val="lt2"/>
                  </a:solidFill>
                  <a:latin typeface="Roboto"/>
                  <a:ea typeface="Roboto"/>
                  <a:cs typeface="Roboto"/>
                  <a:sym typeface="Roboto"/>
                </a:rPr>
                <a:t>The Linux Kernel is the largest software project in the world.</a:t>
              </a:r>
              <a:endParaRPr b="1" sz="800">
                <a:solidFill>
                  <a:schemeClr val="lt2"/>
                </a:solidFill>
                <a:latin typeface="Roboto"/>
                <a:ea typeface="Roboto"/>
                <a:cs typeface="Roboto"/>
                <a:sym typeface="Roboto"/>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an Operating System and Kernel ?</a:t>
            </a:r>
            <a:endParaRPr/>
          </a:p>
        </p:txBody>
      </p:sp>
      <p:sp>
        <p:nvSpPr>
          <p:cNvPr id="129" name="Google Shape;129;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 </a:t>
            </a:r>
            <a:r>
              <a:rPr lang="en">
                <a:solidFill>
                  <a:schemeClr val="accent1"/>
                </a:solidFill>
              </a:rPr>
              <a:t>operating system</a:t>
            </a:r>
            <a:r>
              <a:rPr lang="en"/>
              <a:t> consists of the basic software to use a computer. This includes software to manage users, allow for physical input and output, a graphical user interface, basic utilities like file management, etc…</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The core of an operating system is the </a:t>
            </a:r>
            <a:r>
              <a:rPr lang="en">
                <a:solidFill>
                  <a:schemeClr val="accent1"/>
                </a:solidFill>
              </a:rPr>
              <a:t>Kernel</a:t>
            </a:r>
            <a:r>
              <a:rPr lang="en"/>
              <a:t>. The Kernel layer provides an interface to the hardware/firmware of the physical computer, performs process scheduling, manages memory allocation (and security!), and more!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Kernels, Operating Systems, and Distros. Oh My!</a:t>
            </a:r>
            <a:endParaRPr/>
          </a:p>
        </p:txBody>
      </p:sp>
      <p:pic>
        <p:nvPicPr>
          <p:cNvPr id="135" name="Google Shape;135;p21"/>
          <p:cNvPicPr preferRelativeResize="0"/>
          <p:nvPr/>
        </p:nvPicPr>
        <p:blipFill>
          <a:blip r:embed="rId3">
            <a:alphaModFix/>
          </a:blip>
          <a:stretch>
            <a:fillRect/>
          </a:stretch>
        </p:blipFill>
        <p:spPr>
          <a:xfrm>
            <a:off x="311700" y="1347625"/>
            <a:ext cx="4084800" cy="3063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82C34"/>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